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sldIdLst>
    <p:sldId id="291" r:id="rId2"/>
    <p:sldId id="260" r:id="rId3"/>
    <p:sldId id="257" r:id="rId4"/>
    <p:sldId id="267" r:id="rId5"/>
    <p:sldId id="258" r:id="rId6"/>
    <p:sldId id="259" r:id="rId7"/>
    <p:sldId id="268" r:id="rId8"/>
    <p:sldId id="278" r:id="rId9"/>
    <p:sldId id="269" r:id="rId10"/>
    <p:sldId id="277" r:id="rId11"/>
    <p:sldId id="287" r:id="rId12"/>
    <p:sldId id="285" r:id="rId13"/>
    <p:sldId id="281" r:id="rId14"/>
    <p:sldId id="286" r:id="rId15"/>
    <p:sldId id="270" r:id="rId16"/>
    <p:sldId id="280" r:id="rId17"/>
    <p:sldId id="283" r:id="rId18"/>
    <p:sldId id="261" r:id="rId1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  <a:srgbClr val="0066CC"/>
    <a:srgbClr val="3333FF"/>
    <a:srgbClr val="3366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0" autoAdjust="0"/>
    <p:restoredTop sz="94660"/>
  </p:normalViewPr>
  <p:slideViewPr>
    <p:cSldViewPr snapToGrid="0">
      <p:cViewPr varScale="1">
        <p:scale>
          <a:sx n="86" d="100"/>
          <a:sy n="86" d="100"/>
        </p:scale>
        <p:origin x="693" y="5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B60FA-20D3-4B6D-B095-02F346A26951}" type="datetimeFigureOut">
              <a:rPr lang="hr-HR" smtClean="0"/>
              <a:t>6.2.2025.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06A127-3BF3-48D4-A5B3-1CFAD29B5C8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418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1DC333B-CDEC-5460-EBBF-A927587B9F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B1B4F3CA-0D4B-07EA-F3B3-4E806E480D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64FF0C4-44AE-84F4-F789-6A01D5FAF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3492F-47C8-4A8D-9CEE-744F67DE6421}" type="datetime1">
              <a:rPr lang="hr-HR" smtClean="0"/>
              <a:t>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ED93CC54-05C3-A981-89D6-0703D5ABDA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497EB3F2-65B1-17B8-B3DC-4BF4A4D95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74875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5EA21D-4279-0F8E-64C2-01E1DEE83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3F596533-D673-C492-9642-B48F1E184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253CA16-1E7F-B5BC-96ED-F4A5C85E86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2A617-C401-46F3-BAA3-23EBBF519FC2}" type="datetime1">
              <a:rPr lang="hr-HR" smtClean="0"/>
              <a:t>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B181D219-1F00-2008-31B4-6E864D9CF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CCDC2134-D284-FBB2-A224-4A367EE6C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4736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>
            <a:extLst>
              <a:ext uri="{FF2B5EF4-FFF2-40B4-BE49-F238E27FC236}">
                <a16:creationId xmlns:a16="http://schemas.microsoft.com/office/drawing/2014/main" id="{CAC1C37F-14BA-E53D-3205-287CA89EF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>
            <a:extLst>
              <a:ext uri="{FF2B5EF4-FFF2-40B4-BE49-F238E27FC236}">
                <a16:creationId xmlns:a16="http://schemas.microsoft.com/office/drawing/2014/main" id="{440C687B-CE5E-C328-34BF-D5C6C66B5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2AF4DB86-8391-E352-D2DE-DFE76AF98B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8F571-C14B-4BF6-A2C6-2C309857EBB4}" type="datetime1">
              <a:rPr lang="hr-HR" smtClean="0"/>
              <a:t>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2968B9EE-00A6-E0B9-3E7A-4C5AEA1FB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E76EFEA9-C741-FC3B-71A8-CC3BE4E85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5380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9F801ED-AF14-753A-5171-A098B3E05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6366522C-C854-9B96-1875-C1CA7E7D6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BD749B67-F509-79FB-84F7-3134ED607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CB7A9-2037-46AE-ADC7-C639CEB2B45F}" type="datetime1">
              <a:rPr lang="hr-HR" smtClean="0"/>
              <a:t>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7786033E-18E9-BBA6-8C3D-4890B32CF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43C5B6B-29D0-F3C8-0B7E-5F27000C1B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99398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2A697AF-7C57-7C8A-071A-7F9AE648A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5F295BC9-DD94-7BB2-CDD9-7FC821100F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EAB5C60E-968C-3732-93CB-D641FABE7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4633-7B94-47D4-8A9F-55A33EA20690}" type="datetime1">
              <a:rPr lang="hr-HR" smtClean="0"/>
              <a:t>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88048E54-4D59-B3DD-19DA-BE38CFC01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F93C953B-1BAD-0626-2968-1BCDA00DC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8076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C9E5515-D24E-8F3A-BA39-15D707F1E0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A298D1AA-EC4C-18B5-0D72-B874441B0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E4A0C44-6733-1603-874A-C0567311A1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8D739AC6-C442-805B-C0EF-2E36BCEAB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94FA4-9768-4742-AE9C-BA7E9B6F9F2F}" type="datetime1">
              <a:rPr lang="hr-HR" smtClean="0"/>
              <a:t>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7881ECEC-6FFD-1251-B93B-EA65B4F53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CAC750FD-A79A-6612-7306-168DCBD01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4859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0A1148F-13B0-CFE7-D256-CED6EF08F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1633CC91-C916-22CD-65BA-F01BD91EC1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599F70B4-6808-4721-16C1-E8C8E360DC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5" name="Rezervirano mjesto teksta 4">
            <a:extLst>
              <a:ext uri="{FF2B5EF4-FFF2-40B4-BE49-F238E27FC236}">
                <a16:creationId xmlns:a16="http://schemas.microsoft.com/office/drawing/2014/main" id="{734915DD-F361-D74E-1532-A0252BB16B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6" name="Rezervirano mjesto sadržaja 5">
            <a:extLst>
              <a:ext uri="{FF2B5EF4-FFF2-40B4-BE49-F238E27FC236}">
                <a16:creationId xmlns:a16="http://schemas.microsoft.com/office/drawing/2014/main" id="{1D877E87-4C94-BBD7-1F84-66F3088B3B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7" name="Rezervirano mjesto datuma 6">
            <a:extLst>
              <a:ext uri="{FF2B5EF4-FFF2-40B4-BE49-F238E27FC236}">
                <a16:creationId xmlns:a16="http://schemas.microsoft.com/office/drawing/2014/main" id="{D87828B3-50C3-468D-3438-48C96AD9B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8BEEC-4C43-4F32-B692-6A2D68EC31FD}" type="datetime1">
              <a:rPr lang="hr-HR" smtClean="0"/>
              <a:t>6.2.2025.</a:t>
            </a:fld>
            <a:endParaRPr lang="hr-HR"/>
          </a:p>
        </p:txBody>
      </p:sp>
      <p:sp>
        <p:nvSpPr>
          <p:cNvPr id="8" name="Rezervirano mjesto podnožja 7">
            <a:extLst>
              <a:ext uri="{FF2B5EF4-FFF2-40B4-BE49-F238E27FC236}">
                <a16:creationId xmlns:a16="http://schemas.microsoft.com/office/drawing/2014/main" id="{567006EB-9F51-E6B4-799D-4408850B3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>
            <a:extLst>
              <a:ext uri="{FF2B5EF4-FFF2-40B4-BE49-F238E27FC236}">
                <a16:creationId xmlns:a16="http://schemas.microsoft.com/office/drawing/2014/main" id="{BFF024DD-0E59-A6AE-BE1E-A801051BA6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38622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C612BD3-0EEC-5CED-0290-65F205DF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>
            <a:extLst>
              <a:ext uri="{FF2B5EF4-FFF2-40B4-BE49-F238E27FC236}">
                <a16:creationId xmlns:a16="http://schemas.microsoft.com/office/drawing/2014/main" id="{88E8ED9A-DCCA-43ED-4A70-24CC05531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75E6C4-F4D8-48F5-9086-BA8941FDE59A}" type="datetime1">
              <a:rPr lang="hr-HR" smtClean="0"/>
              <a:t>6.2.2025.</a:t>
            </a:fld>
            <a:endParaRPr lang="hr-HR"/>
          </a:p>
        </p:txBody>
      </p:sp>
      <p:sp>
        <p:nvSpPr>
          <p:cNvPr id="4" name="Rezervirano mjesto podnožja 3">
            <a:extLst>
              <a:ext uri="{FF2B5EF4-FFF2-40B4-BE49-F238E27FC236}">
                <a16:creationId xmlns:a16="http://schemas.microsoft.com/office/drawing/2014/main" id="{C34E3CA8-AD00-BAC7-1337-78A9ADDA5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C1B95F65-CCB8-C7C3-4AEF-2E3D6DE8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9998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>
            <a:extLst>
              <a:ext uri="{FF2B5EF4-FFF2-40B4-BE49-F238E27FC236}">
                <a16:creationId xmlns:a16="http://schemas.microsoft.com/office/drawing/2014/main" id="{E7C0F113-0438-B9FB-C445-9604826EC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7B9810-5AA8-4F9A-AEC7-52978067616A}" type="datetime1">
              <a:rPr lang="hr-HR" smtClean="0"/>
              <a:t>6.2.2025.</a:t>
            </a:fld>
            <a:endParaRPr lang="hr-HR"/>
          </a:p>
        </p:txBody>
      </p:sp>
      <p:sp>
        <p:nvSpPr>
          <p:cNvPr id="3" name="Rezervirano mjesto podnožja 2">
            <a:extLst>
              <a:ext uri="{FF2B5EF4-FFF2-40B4-BE49-F238E27FC236}">
                <a16:creationId xmlns:a16="http://schemas.microsoft.com/office/drawing/2014/main" id="{782ED323-CCB6-0B22-0907-3E38C6E5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54350E2-3FCF-3CE7-1C06-F63D7E5EE0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525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CD8BBB0-8D5F-E0F6-C913-5B3C9D1AF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D60E4F3-36BC-1B3B-D1BC-7A92F5E35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3EC8DEB4-DA64-0E43-13FD-CC20BD1CBC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666AF168-070F-3F5D-F65B-2621D41FF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861413-E4A9-4345-A3F2-15B244D3E7D7}" type="datetime1">
              <a:rPr lang="hr-HR" smtClean="0"/>
              <a:t>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D4CF2F12-D7E9-82CC-5C11-50313CBCB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25E9C545-A4B5-FEAC-DB2C-6314F5B5F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1728402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8E4EC85-E7EB-82EB-AEAA-18E55311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>
            <a:extLst>
              <a:ext uri="{FF2B5EF4-FFF2-40B4-BE49-F238E27FC236}">
                <a16:creationId xmlns:a16="http://schemas.microsoft.com/office/drawing/2014/main" id="{43F439E0-E8B2-9E7C-9A38-25A92B978C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>
            <a:extLst>
              <a:ext uri="{FF2B5EF4-FFF2-40B4-BE49-F238E27FC236}">
                <a16:creationId xmlns:a16="http://schemas.microsoft.com/office/drawing/2014/main" id="{23A082C3-4428-3939-08A0-6E1BADA926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Kliknite da biste uredili matrice</a:t>
            </a:r>
          </a:p>
        </p:txBody>
      </p:sp>
      <p:sp>
        <p:nvSpPr>
          <p:cNvPr id="5" name="Rezervirano mjesto datuma 4">
            <a:extLst>
              <a:ext uri="{FF2B5EF4-FFF2-40B4-BE49-F238E27FC236}">
                <a16:creationId xmlns:a16="http://schemas.microsoft.com/office/drawing/2014/main" id="{9EA38AA0-A591-C790-3639-F989057E9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BB7D9-D76C-40F7-B5C4-E645A8144F4C}" type="datetime1">
              <a:rPr lang="hr-HR" smtClean="0"/>
              <a:t>6.2.2025.</a:t>
            </a:fld>
            <a:endParaRPr lang="hr-HR"/>
          </a:p>
        </p:txBody>
      </p:sp>
      <p:sp>
        <p:nvSpPr>
          <p:cNvPr id="6" name="Rezervirano mjesto podnožja 5">
            <a:extLst>
              <a:ext uri="{FF2B5EF4-FFF2-40B4-BE49-F238E27FC236}">
                <a16:creationId xmlns:a16="http://schemas.microsoft.com/office/drawing/2014/main" id="{4EAAF0F4-83A1-9F9B-D7F8-C269FADCF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>
            <a:extLst>
              <a:ext uri="{FF2B5EF4-FFF2-40B4-BE49-F238E27FC236}">
                <a16:creationId xmlns:a16="http://schemas.microsoft.com/office/drawing/2014/main" id="{7045EEDD-E40E-BF67-7827-73C9BF0BF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3600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>
            <a:extLst>
              <a:ext uri="{FF2B5EF4-FFF2-40B4-BE49-F238E27FC236}">
                <a16:creationId xmlns:a16="http://schemas.microsoft.com/office/drawing/2014/main" id="{688340E5-01D9-64BA-5B1C-67F34A7E6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>
            <a:extLst>
              <a:ext uri="{FF2B5EF4-FFF2-40B4-BE49-F238E27FC236}">
                <a16:creationId xmlns:a16="http://schemas.microsoft.com/office/drawing/2014/main" id="{45262EA5-76DD-CF3B-BF61-10D394C5E4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 stilove teksta</a:t>
            </a:r>
          </a:p>
        </p:txBody>
      </p:sp>
      <p:sp>
        <p:nvSpPr>
          <p:cNvPr id="4" name="Rezervirano mjesto datuma 3">
            <a:extLst>
              <a:ext uri="{FF2B5EF4-FFF2-40B4-BE49-F238E27FC236}">
                <a16:creationId xmlns:a16="http://schemas.microsoft.com/office/drawing/2014/main" id="{6569013C-5238-E121-C950-62FFBCF593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A517E9D-447E-440C-849D-A560AC33D691}" type="datetime1">
              <a:rPr lang="hr-HR" smtClean="0"/>
              <a:t>6.2.2025.</a:t>
            </a:fld>
            <a:endParaRPr lang="hr-HR"/>
          </a:p>
        </p:txBody>
      </p:sp>
      <p:sp>
        <p:nvSpPr>
          <p:cNvPr id="5" name="Rezervirano mjesto podnožja 4">
            <a:extLst>
              <a:ext uri="{FF2B5EF4-FFF2-40B4-BE49-F238E27FC236}">
                <a16:creationId xmlns:a16="http://schemas.microsoft.com/office/drawing/2014/main" id="{D567CDF4-0606-D288-6CB3-9D74328BA1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>
            <a:extLst>
              <a:ext uri="{FF2B5EF4-FFF2-40B4-BE49-F238E27FC236}">
                <a16:creationId xmlns:a16="http://schemas.microsoft.com/office/drawing/2014/main" id="{66273855-56D4-5316-7ECC-E691A8576C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61A3F9-F782-43F7-AFAA-78911AD1AF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3280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cn.org/guidelines/guidelines-detail?category=1&amp;id=1411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14960-2B96-6EB2-3D9E-11ED2AC308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5319115-CC53-345B-BCB7-FB03EB62F23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br>
              <a:rPr lang="hr-HR" sz="3200" dirty="0"/>
            </a:br>
            <a:r>
              <a:rPr lang="hr-HR" sz="3200" dirty="0"/>
              <a:t>KROHEM </a:t>
            </a:r>
            <a:br>
              <a:rPr lang="hr-HR" sz="3200" dirty="0"/>
            </a:br>
            <a:r>
              <a:rPr lang="hr-HR" sz="3200" dirty="0"/>
              <a:t>Radna skupina za akutne leukemije</a:t>
            </a:r>
            <a:br>
              <a:rPr lang="hr-HR" sz="3200" dirty="0"/>
            </a:br>
            <a:br>
              <a:rPr lang="hr-HR" sz="3200" dirty="0"/>
            </a:br>
            <a:r>
              <a:rPr lang="hr-HR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Smjernice za liječenje akutne </a:t>
            </a:r>
            <a:r>
              <a:rPr lang="hr-HR" sz="32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promijelocitne</a:t>
            </a:r>
            <a:r>
              <a:rPr lang="hr-HR" sz="32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leukemije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982F71F-1235-3DA9-E266-7C352B9092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dirty="0"/>
              <a:t>ZOOM 14.10.2024. – Vinkovci 9.11.2024.</a:t>
            </a:r>
          </a:p>
          <a:p>
            <a:endParaRPr lang="hr-HR" dirty="0"/>
          </a:p>
          <a:p>
            <a:r>
              <a:rPr lang="hr-HR" sz="2000" dirty="0"/>
              <a:t>Mirta Mikulić, Dragana </a:t>
            </a:r>
            <a:r>
              <a:rPr lang="hr-HR" sz="2000" dirty="0" err="1"/>
              <a:t>Grohovac</a:t>
            </a:r>
            <a:r>
              <a:rPr lang="hr-HR" sz="2000" dirty="0"/>
              <a:t>, Pavle Rončević, Radovan Vrhovac, Inga </a:t>
            </a:r>
            <a:r>
              <a:rPr lang="hr-HR" sz="2000" dirty="0" err="1"/>
              <a:t>Mandac</a:t>
            </a:r>
            <a:r>
              <a:rPr lang="hr-HR" sz="2000" dirty="0"/>
              <a:t> Smoljanović, Željko Prka, Delfa Radić Krišto, Vlatka Periša, Dubravka Sertić, </a:t>
            </a:r>
            <a:br>
              <a:rPr lang="hr-HR" sz="2000" dirty="0"/>
            </a:br>
            <a:r>
              <a:rPr lang="hr-HR" sz="2000" dirty="0"/>
              <a:t>Ranka </a:t>
            </a:r>
            <a:r>
              <a:rPr lang="hr-HR" sz="2000" dirty="0" err="1"/>
              <a:t>Serventi</a:t>
            </a:r>
            <a:r>
              <a:rPr lang="hr-HR" sz="2000" dirty="0"/>
              <a:t> </a:t>
            </a:r>
            <a:r>
              <a:rPr lang="hr-HR" sz="2000" dirty="0" err="1"/>
              <a:t>Seiwerth</a:t>
            </a:r>
            <a:endParaRPr lang="hr-HR" sz="2000" dirty="0"/>
          </a:p>
        </p:txBody>
      </p:sp>
    </p:spTree>
    <p:extLst>
      <p:ext uri="{BB962C8B-B14F-4D97-AF65-F5344CB8AC3E}">
        <p14:creationId xmlns:p14="http://schemas.microsoft.com/office/powerpoint/2010/main" val="12484411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en-US" sz="2800" strike="noStrike" spc="-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Calibri" panose="020F0502020204030204" pitchFamily="34" charset="0"/>
              </a:rPr>
              <a:t>Liječenje</a:t>
            </a:r>
            <a:r>
              <a:rPr lang="en-US" sz="280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Calibri" panose="020F0502020204030204" pitchFamily="34" charset="0"/>
              </a:rPr>
              <a:t> APL u </a:t>
            </a:r>
            <a:r>
              <a:rPr lang="en-US" sz="2800" strike="noStrike" spc="-1" dirty="0" err="1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cs typeface="Calibri" panose="020F0502020204030204" pitchFamily="34" charset="0"/>
              </a:rPr>
              <a:t>trudnoći</a:t>
            </a:r>
            <a:endParaRPr lang="en-US" sz="2800" strike="noStrike" spc="-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25" name="TextShape 2"/>
          <p:cNvSpPr txBox="1"/>
          <p:nvPr/>
        </p:nvSpPr>
        <p:spPr>
          <a:xfrm>
            <a:off x="838080" y="1825560"/>
            <a:ext cx="10515240" cy="4824360"/>
          </a:xfrm>
          <a:prstGeom prst="rect">
            <a:avLst/>
          </a:prstGeom>
          <a:noFill/>
          <a:ln>
            <a:noFill/>
          </a:ln>
        </p:spPr>
        <p:txBody>
          <a:bodyPr>
            <a:normAutofit fontScale="93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Liječenje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se ne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smije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odgađati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zbog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trudnoće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i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pitanja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sigurnosti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embrija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/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fetusa</a:t>
            </a:r>
            <a:endParaRPr lang="en-US" b="0" strike="noStrike" spc="-1" dirty="0">
              <a:solidFill>
                <a:srgbClr val="000000"/>
              </a:solidFill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Indukcija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pobačaja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nije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preduvjet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za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liječenje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te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odluka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o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istom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mora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biti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multidisciplinarna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te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u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konačnici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odluka</a:t>
            </a:r>
            <a:r>
              <a:rPr lang="en-US" b="0" u="sng" strike="noStrike" spc="-1" dirty="0">
                <a:solidFill>
                  <a:srgbClr val="000000"/>
                </a:solidFill>
                <a:uFillTx/>
              </a:rPr>
              <a:t> </a:t>
            </a:r>
            <a:r>
              <a:rPr lang="en-US" b="0" u="sng" strike="noStrike" spc="-1" dirty="0" err="1">
                <a:solidFill>
                  <a:srgbClr val="000000"/>
                </a:solidFill>
                <a:uFillTx/>
              </a:rPr>
              <a:t>majke</a:t>
            </a:r>
            <a:endParaRPr lang="en-US" b="0" strike="noStrike" spc="-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1. </a:t>
            </a:r>
            <a:r>
              <a:rPr lang="en-US" b="1" strike="noStrike" spc="-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trimestar</a:t>
            </a:r>
            <a:r>
              <a:rPr lang="en-US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b="0" strike="noStrike" spc="-1" dirty="0" err="1">
                <a:solidFill>
                  <a:srgbClr val="000000"/>
                </a:solidFill>
              </a:rPr>
              <a:t>Ako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bolesnica</a:t>
            </a:r>
            <a:r>
              <a:rPr lang="en-US" b="0" strike="noStrike" spc="-1" dirty="0">
                <a:solidFill>
                  <a:srgbClr val="000000"/>
                </a:solidFill>
              </a:rPr>
              <a:t> ne </a:t>
            </a:r>
            <a:r>
              <a:rPr lang="en-US" b="0" strike="noStrike" spc="-1" dirty="0" err="1">
                <a:solidFill>
                  <a:srgbClr val="000000"/>
                </a:solidFill>
              </a:rPr>
              <a:t>želi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pobačaj</a:t>
            </a:r>
            <a:r>
              <a:rPr lang="en-US" b="0" strike="noStrike" spc="-1" dirty="0">
                <a:solidFill>
                  <a:srgbClr val="000000"/>
                </a:solidFill>
              </a:rPr>
              <a:t>, </a:t>
            </a:r>
            <a:r>
              <a:rPr lang="en-US" b="0" strike="noStrike" spc="-1" dirty="0" err="1">
                <a:solidFill>
                  <a:srgbClr val="000000"/>
                </a:solidFill>
              </a:rPr>
              <a:t>indukcija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primjenom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  <a:uFillTx/>
              </a:rPr>
              <a:t>daunorubicina</a:t>
            </a:r>
            <a:r>
              <a:rPr lang="en-US" b="0" strike="noStrike" spc="-1" dirty="0">
                <a:solidFill>
                  <a:srgbClr val="000000"/>
                </a:solidFill>
              </a:rPr>
              <a:t> ( idarubicin je </a:t>
            </a:r>
            <a:r>
              <a:rPr lang="en-US" b="0" strike="noStrike" spc="-1" dirty="0" err="1">
                <a:solidFill>
                  <a:srgbClr val="000000"/>
                </a:solidFill>
              </a:rPr>
              <a:t>lipofilan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te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prolazi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placentarnu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barijeru</a:t>
            </a:r>
            <a:r>
              <a:rPr lang="en-US" b="0" strike="noStrike" spc="-1" dirty="0">
                <a:solidFill>
                  <a:srgbClr val="000000"/>
                </a:solidFill>
              </a:rPr>
              <a:t> u </a:t>
            </a:r>
            <a:r>
              <a:rPr lang="en-US" b="0" strike="noStrike" spc="-1" dirty="0" err="1">
                <a:solidFill>
                  <a:srgbClr val="000000"/>
                </a:solidFill>
              </a:rPr>
              <a:t>većoj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mjeri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stoga</a:t>
            </a:r>
            <a:r>
              <a:rPr lang="en-US" b="0" strike="noStrike" spc="-1" dirty="0">
                <a:solidFill>
                  <a:srgbClr val="000000"/>
                </a:solidFill>
              </a:rPr>
              <a:t> se ne </a:t>
            </a:r>
            <a:r>
              <a:rPr lang="en-US" b="0" strike="noStrike" spc="-1" dirty="0" err="1">
                <a:solidFill>
                  <a:srgbClr val="000000"/>
                </a:solidFill>
              </a:rPr>
              <a:t>preporuča</a:t>
            </a:r>
            <a:r>
              <a:rPr lang="en-US" b="0" strike="noStrike" spc="-1" dirty="0">
                <a:solidFill>
                  <a:srgbClr val="000000"/>
                </a:solidFill>
              </a:rPr>
              <a:t> )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b="0" strike="noStrike" spc="-1" dirty="0" err="1">
                <a:solidFill>
                  <a:srgbClr val="000000"/>
                </a:solidFill>
              </a:rPr>
              <a:t>Ako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bolesnica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želi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pobačaj</a:t>
            </a:r>
            <a:r>
              <a:rPr lang="en-US" b="0" strike="noStrike" spc="-1" dirty="0">
                <a:solidFill>
                  <a:srgbClr val="000000"/>
                </a:solidFill>
              </a:rPr>
              <a:t>: </a:t>
            </a:r>
            <a:r>
              <a:rPr lang="en-US" b="0" strike="noStrike" spc="-1" dirty="0" err="1">
                <a:solidFill>
                  <a:srgbClr val="000000"/>
                </a:solidFill>
              </a:rPr>
              <a:t>indukcija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sukladno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riziku</a:t>
            </a:r>
            <a:endParaRPr lang="en-US" b="0" strike="noStrike" spc="-1" dirty="0">
              <a:solidFill>
                <a:srgbClr val="000000"/>
              </a:solidFill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r>
              <a:rPr lang="en-US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2. </a:t>
            </a:r>
            <a:r>
              <a:rPr lang="en-US" b="1" strike="noStrike" spc="-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i</a:t>
            </a:r>
            <a:r>
              <a:rPr lang="en-US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3. </a:t>
            </a:r>
            <a:r>
              <a:rPr lang="en-US" b="1" strike="noStrike" spc="-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trimestar</a:t>
            </a:r>
            <a:r>
              <a:rPr lang="en-US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: </a:t>
            </a: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b="0" strike="noStrike" spc="-1" dirty="0">
                <a:solidFill>
                  <a:srgbClr val="000000"/>
                </a:solidFill>
              </a:rPr>
              <a:t>ATRA – </a:t>
            </a:r>
            <a:r>
              <a:rPr lang="en-US" b="0" strike="noStrike" spc="-1" dirty="0" err="1">
                <a:solidFill>
                  <a:srgbClr val="000000"/>
                </a:solidFill>
              </a:rPr>
              <a:t>teratogena</a:t>
            </a:r>
            <a:r>
              <a:rPr lang="en-US" b="0" strike="noStrike" spc="-1" dirty="0">
                <a:solidFill>
                  <a:srgbClr val="000000"/>
                </a:solidFill>
              </a:rPr>
              <a:t>; </a:t>
            </a:r>
            <a:r>
              <a:rPr lang="en-US" b="0" strike="noStrike" spc="-1" dirty="0" err="1">
                <a:solidFill>
                  <a:srgbClr val="000000"/>
                </a:solidFill>
              </a:rPr>
              <a:t>izbjegavati</a:t>
            </a:r>
            <a:r>
              <a:rPr lang="en-US" b="0" strike="noStrike" spc="-1" dirty="0">
                <a:solidFill>
                  <a:srgbClr val="000000"/>
                </a:solidFill>
              </a:rPr>
              <a:t> u 1. </a:t>
            </a:r>
            <a:r>
              <a:rPr lang="en-US" b="0" strike="noStrike" spc="-1" dirty="0" err="1">
                <a:solidFill>
                  <a:srgbClr val="000000"/>
                </a:solidFill>
              </a:rPr>
              <a:t>trimestru</a:t>
            </a:r>
            <a:r>
              <a:rPr lang="en-US" b="0" strike="noStrike" spc="-1" dirty="0">
                <a:solidFill>
                  <a:srgbClr val="000000"/>
                </a:solidFill>
              </a:rPr>
              <a:t>, </a:t>
            </a:r>
            <a:r>
              <a:rPr lang="en-US" b="0" strike="noStrike" spc="-1" dirty="0" err="1">
                <a:solidFill>
                  <a:srgbClr val="000000"/>
                </a:solidFill>
              </a:rPr>
              <a:t>dopuštena</a:t>
            </a:r>
            <a:r>
              <a:rPr lang="en-US" b="0" strike="noStrike" spc="-1" dirty="0">
                <a:solidFill>
                  <a:srgbClr val="000000"/>
                </a:solidFill>
              </a:rPr>
              <a:t> u 2. </a:t>
            </a:r>
            <a:r>
              <a:rPr lang="en-US" b="0" strike="noStrike" spc="-1" dirty="0" err="1">
                <a:solidFill>
                  <a:srgbClr val="000000"/>
                </a:solidFill>
              </a:rPr>
              <a:t>i</a:t>
            </a:r>
            <a:r>
              <a:rPr lang="en-US" b="0" strike="noStrike" spc="-1" dirty="0">
                <a:solidFill>
                  <a:srgbClr val="000000"/>
                </a:solidFill>
              </a:rPr>
              <a:t> 3. </a:t>
            </a:r>
            <a:r>
              <a:rPr lang="en-US" b="0" strike="noStrike" spc="-1" dirty="0" err="1">
                <a:solidFill>
                  <a:srgbClr val="000000"/>
                </a:solidFill>
              </a:rPr>
              <a:t>trimestru</a:t>
            </a:r>
            <a:endParaRPr lang="en-US" b="0" strike="noStrike" spc="-1" dirty="0">
              <a:solidFill>
                <a:srgbClr val="000000"/>
              </a:solidFill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b="0" strike="noStrike" spc="-1" dirty="0">
                <a:solidFill>
                  <a:srgbClr val="000000"/>
                </a:solidFill>
              </a:rPr>
              <a:t>ATO – </a:t>
            </a:r>
            <a:r>
              <a:rPr lang="en-US" b="0" strike="noStrike" spc="-1" dirty="0" err="1">
                <a:solidFill>
                  <a:srgbClr val="000000"/>
                </a:solidFill>
              </a:rPr>
              <a:t>embriotoksičan</a:t>
            </a:r>
            <a:r>
              <a:rPr lang="en-US" b="0" strike="noStrike" spc="-1" dirty="0">
                <a:solidFill>
                  <a:srgbClr val="000000"/>
                </a:solidFill>
              </a:rPr>
              <a:t>; </a:t>
            </a:r>
            <a:r>
              <a:rPr lang="en-US" b="0" strike="noStrike" spc="-1" dirty="0" err="1">
                <a:solidFill>
                  <a:srgbClr val="000000"/>
                </a:solidFill>
              </a:rPr>
              <a:t>kontraindiciran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tijekom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cijelog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tijeka</a:t>
            </a:r>
            <a:r>
              <a:rPr lang="en-US" b="0" strike="noStrike" spc="-1" dirty="0">
                <a:solidFill>
                  <a:srgbClr val="000000"/>
                </a:solidFill>
              </a:rPr>
              <a:t> </a:t>
            </a:r>
            <a:r>
              <a:rPr lang="en-US" b="0" strike="noStrike" spc="-1" dirty="0" err="1">
                <a:solidFill>
                  <a:srgbClr val="000000"/>
                </a:solidFill>
              </a:rPr>
              <a:t>trudnoć</a:t>
            </a:r>
            <a:r>
              <a:rPr lang="hr-HR" b="0" strike="noStrike" spc="-1" dirty="0">
                <a:solidFill>
                  <a:srgbClr val="000000"/>
                </a:solidFill>
              </a:rPr>
              <a:t>i</a:t>
            </a:r>
            <a:endParaRPr lang="en-US" b="0" strike="noStrike" spc="-1" dirty="0">
              <a:solidFill>
                <a:srgbClr val="000000"/>
              </a:solidFill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D5BE1A60-1D4E-B69D-30CD-8C7B86F281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8240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9069C98-DFE6-4113-8DAD-F55A33642113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800" spc="-1" dirty="0">
                <a:solidFill>
                  <a:schemeClr val="tx2">
                    <a:lumMod val="75000"/>
                    <a:lumOff val="25000"/>
                  </a:schemeClr>
                </a:solidFill>
                <a:ea typeface="+mn-ea"/>
                <a:cs typeface="+mn-cs"/>
              </a:rPr>
              <a:t>Profilaksa CNS-a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11FDCCEA-23B2-94FE-CD29-21C374AAA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dirty="0"/>
              <a:t>Profilaksa CNS-a indicirana je kod:</a:t>
            </a:r>
          </a:p>
          <a:p>
            <a:pPr lvl="1">
              <a:buFontTx/>
              <a:buChar char="-"/>
            </a:pPr>
            <a:r>
              <a:rPr lang="hr-HR" sz="1600" dirty="0"/>
              <a:t>bolesnika visokog rizika </a:t>
            </a:r>
          </a:p>
          <a:p>
            <a:pPr lvl="1">
              <a:buFontTx/>
              <a:buChar char="-"/>
            </a:pPr>
            <a:r>
              <a:rPr lang="hr-HR" sz="1600" dirty="0"/>
              <a:t>bolesnika s krvarenjem u CNS pri dijagnozi</a:t>
            </a:r>
          </a:p>
          <a:p>
            <a:r>
              <a:rPr lang="hr-HR" sz="1800" dirty="0"/>
              <a:t>Lumbalnu punkciju potrebno je odgoditi do postizanja kompletne remisije</a:t>
            </a:r>
          </a:p>
          <a:p>
            <a:r>
              <a:rPr lang="hr-HR" sz="1800" dirty="0"/>
              <a:t>Prilikom lumbalne punkcije </a:t>
            </a:r>
            <a:r>
              <a:rPr lang="hr-HR" sz="1800" dirty="0" err="1"/>
              <a:t>intratekalno</a:t>
            </a:r>
            <a:r>
              <a:rPr lang="hr-HR" sz="1800" dirty="0"/>
              <a:t> primijeniti: </a:t>
            </a:r>
            <a:r>
              <a:rPr lang="hr-HR" sz="1800" dirty="0" err="1"/>
              <a:t>citarabin</a:t>
            </a:r>
            <a:r>
              <a:rPr lang="hr-HR" sz="1800" dirty="0"/>
              <a:t> 50 mg, MTX 15 mg, </a:t>
            </a:r>
            <a:r>
              <a:rPr lang="hr-HR" sz="1800" dirty="0" err="1"/>
              <a:t>deksametazon</a:t>
            </a:r>
            <a:r>
              <a:rPr lang="hr-HR" sz="1800" dirty="0"/>
              <a:t> 4 mg / </a:t>
            </a:r>
            <a:r>
              <a:rPr lang="hr-HR" sz="1800" dirty="0" err="1"/>
              <a:t>hidrokortizon</a:t>
            </a:r>
            <a:r>
              <a:rPr lang="hr-HR" sz="1800" dirty="0"/>
              <a:t> 30 mg</a:t>
            </a:r>
          </a:p>
          <a:p>
            <a:r>
              <a:rPr lang="hr-HR" sz="1800" dirty="0"/>
              <a:t>Točke za primjenu profilakse CNS-a: </a:t>
            </a:r>
          </a:p>
          <a:p>
            <a:pPr lvl="1"/>
            <a:r>
              <a:rPr lang="hr-HR" sz="1400" dirty="0"/>
              <a:t>Nakon indukcijske KT</a:t>
            </a:r>
          </a:p>
          <a:p>
            <a:pPr lvl="1"/>
            <a:r>
              <a:rPr lang="hr-HR" sz="1400" dirty="0"/>
              <a:t>Prije svakog ciklusa konsolidacije</a:t>
            </a:r>
          </a:p>
          <a:p>
            <a:pPr lvl="1"/>
            <a:r>
              <a:rPr lang="hr-HR" sz="1400" dirty="0"/>
              <a:t>Ovisno o procjeni nadležnog liječnika, moguće su i dodatne aplikacije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DCB841EE-EB3E-DAC9-9ABC-7A80B5F37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11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120253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42BB52-FF11-C877-C49C-6309A79F90A5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Postupak po završetku liječenja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ECE8A89-990C-C58A-9FC3-E35165B6B3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3072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Održavanje</a:t>
            </a:r>
          </a:p>
          <a:p>
            <a:r>
              <a:rPr lang="hr-HR" sz="1800" dirty="0"/>
              <a:t>Kod bolesnika ne-visokog rizika liječenih protokolima bez kemoterapije nije potrebno održavanje</a:t>
            </a:r>
          </a:p>
          <a:p>
            <a:r>
              <a:rPr lang="hr-HR" sz="1800" dirty="0"/>
              <a:t>Kod bolesnika koji su primili protokole s ATRA-om i kemoterapijom, indicirano je održavanje 2 godine</a:t>
            </a:r>
          </a:p>
          <a:p>
            <a:endParaRPr lang="hr-HR" sz="1800" dirty="0"/>
          </a:p>
          <a:p>
            <a:pPr marL="0" indent="0">
              <a:spcBef>
                <a:spcPts val="600"/>
              </a:spcBef>
              <a:buNone/>
            </a:pPr>
            <a:r>
              <a:rPr lang="hr-HR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Praćenje MRD</a:t>
            </a:r>
          </a:p>
          <a:p>
            <a:r>
              <a:rPr lang="hr-HR" sz="1800" dirty="0"/>
              <a:t>Bolesnici ne-visokog rizika: prva procjena MRD po završetku konsolidacije, po postizanju MRD </a:t>
            </a:r>
            <a:r>
              <a:rPr lang="hr-HR" sz="1800" dirty="0" err="1"/>
              <a:t>negativiteta</a:t>
            </a:r>
            <a:r>
              <a:rPr lang="hr-HR" sz="1800" dirty="0"/>
              <a:t> daljnje kontrole nisu potrebne</a:t>
            </a:r>
          </a:p>
          <a:p>
            <a:r>
              <a:rPr lang="hr-HR" sz="1800" dirty="0"/>
              <a:t>Bolesnici visokog rizika: prva procjena MRD po završetku konsolidacije, svaka 3 mjeseca iz koštane srži ili svakih 4-6 tjedana iz periferne krvi, do ukupno 24 mjeseca po završetku liječenja (terapija održavanja ili konsolidacije, ovisno o protokolu)</a:t>
            </a:r>
          </a:p>
          <a:p>
            <a:r>
              <a:rPr lang="hr-HR" sz="1800" dirty="0"/>
              <a:t>Ovisno o procjeni nadležnog liječnika, moguće je i duže praćenje</a:t>
            </a:r>
          </a:p>
          <a:p>
            <a:endParaRPr lang="hr-HR" sz="1800" dirty="0"/>
          </a:p>
          <a:p>
            <a:pPr marL="0" indent="0">
              <a:buNone/>
            </a:pPr>
            <a:r>
              <a:rPr lang="hr-HR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U slučaju nalaza pozitivnog PCR</a:t>
            </a:r>
          </a:p>
          <a:p>
            <a:r>
              <a:rPr lang="hr-HR" sz="1800" dirty="0"/>
              <a:t>Kod bolesnika s jednim pozitivnim nalazom PCR potrebno je ponoviti pretragu za dva tjedna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2141715F-6A93-8A6D-6B2E-B1BE99045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12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016493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EC7058-0970-B39D-A20A-4182B11AF2F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II. Linija liječenja (I) – molekularni </a:t>
            </a:r>
            <a:r>
              <a:rPr lang="hr-HR" sz="28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relaps</a:t>
            </a:r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, </a:t>
            </a:r>
            <a:r>
              <a:rPr lang="hr-HR" sz="28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perzistirajući</a:t>
            </a:r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PCR+, hematološki </a:t>
            </a:r>
            <a:r>
              <a:rPr lang="hr-HR" sz="28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relaps</a:t>
            </a:r>
            <a:endParaRPr lang="hr-HR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DB8294-B7E1-E58C-8198-8888D88F6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dirty="0"/>
              <a:t>Kod bolesnika </a:t>
            </a:r>
            <a:r>
              <a:rPr lang="hr-HR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 molekularnim </a:t>
            </a:r>
            <a:r>
              <a:rPr lang="hr-HR" sz="1800" b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relapsom</a:t>
            </a:r>
            <a:r>
              <a:rPr lang="hr-HR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hr-HR" sz="1800" dirty="0"/>
              <a:t>(2 pozitivna uzastopna PCR), potrebno je započeti odmah </a:t>
            </a:r>
            <a:r>
              <a:rPr lang="hr-HR" sz="1800" dirty="0" err="1"/>
              <a:t>preemptivnu</a:t>
            </a:r>
            <a:r>
              <a:rPr lang="hr-HR" sz="1800" dirty="0"/>
              <a:t> terapiju kako bi se spriječio otvoreni </a:t>
            </a:r>
            <a:r>
              <a:rPr lang="hr-HR" sz="1800" dirty="0" err="1"/>
              <a:t>relaps</a:t>
            </a:r>
            <a:endParaRPr lang="hr-HR" sz="1800" dirty="0"/>
          </a:p>
          <a:p>
            <a:r>
              <a:rPr lang="hr-HR" sz="1800" b="1" i="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Salvage</a:t>
            </a:r>
            <a:r>
              <a:rPr lang="hr-HR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terapija </a:t>
            </a:r>
            <a:r>
              <a:rPr lang="hr-HR" sz="1800" dirty="0"/>
              <a:t>za molekularni </a:t>
            </a:r>
            <a:r>
              <a:rPr lang="hr-HR" sz="1800" dirty="0" err="1"/>
              <a:t>pozitivitet</a:t>
            </a:r>
            <a:r>
              <a:rPr lang="hr-HR" sz="1800" dirty="0"/>
              <a:t> nakon konsolidacije, molekularni </a:t>
            </a:r>
            <a:r>
              <a:rPr lang="hr-HR" sz="1800" dirty="0" err="1"/>
              <a:t>relaps</a:t>
            </a:r>
            <a:r>
              <a:rPr lang="hr-HR" sz="1800" dirty="0"/>
              <a:t> ili hematološki </a:t>
            </a:r>
            <a:r>
              <a:rPr lang="hr-HR" sz="1800" dirty="0" err="1"/>
              <a:t>relaps</a:t>
            </a:r>
            <a:r>
              <a:rPr lang="hr-HR" sz="1800" dirty="0"/>
              <a:t> ovise o I. liniji liječenja i vremenu </a:t>
            </a:r>
            <a:r>
              <a:rPr lang="hr-HR" sz="1800" dirty="0" err="1"/>
              <a:t>relapsa</a:t>
            </a:r>
            <a:r>
              <a:rPr lang="hr-HR" sz="1800" dirty="0"/>
              <a:t>	</a:t>
            </a:r>
          </a:p>
          <a:p>
            <a:pPr lvl="1"/>
            <a:r>
              <a:rPr lang="hr-HR" sz="1400" dirty="0"/>
              <a:t>Bolesnici u </a:t>
            </a:r>
            <a:r>
              <a:rPr lang="hr-HR" sz="1400" dirty="0" err="1"/>
              <a:t>relapsu</a:t>
            </a:r>
            <a:r>
              <a:rPr lang="hr-HR" sz="1400" dirty="0"/>
              <a:t> nakon </a:t>
            </a:r>
            <a:r>
              <a:rPr lang="hr-HR" sz="1400" dirty="0" err="1"/>
              <a:t>ATRA+kemoterapija</a:t>
            </a:r>
            <a:r>
              <a:rPr lang="hr-HR" sz="1400" dirty="0"/>
              <a:t> trebaju primiti ATO-ATRA protokol</a:t>
            </a:r>
          </a:p>
          <a:p>
            <a:pPr lvl="1"/>
            <a:r>
              <a:rPr lang="hr-HR" sz="1400" dirty="0"/>
              <a:t>Bolesnici u </a:t>
            </a:r>
            <a:r>
              <a:rPr lang="hr-HR" sz="1400" dirty="0" err="1"/>
              <a:t>relapsu</a:t>
            </a:r>
            <a:r>
              <a:rPr lang="hr-HR" sz="1400" dirty="0"/>
              <a:t> nakon ATRA+ATO trebaju primiti ATRA i kemoterapiju</a:t>
            </a:r>
          </a:p>
          <a:p>
            <a:pPr lvl="1"/>
            <a:r>
              <a:rPr lang="hr-HR" sz="1400" dirty="0"/>
              <a:t>Kod bolesnika s trajanjem KR1 duže od dvije godine mogu dobiti isti tip terapije kao prvi put</a:t>
            </a:r>
          </a:p>
          <a:p>
            <a:endParaRPr lang="hr-HR" sz="1800" dirty="0"/>
          </a:p>
          <a:p>
            <a:r>
              <a:rPr lang="hr-HR" sz="1800" dirty="0"/>
              <a:t>Bolesnici koji postignu drugu KR, trebaju primiti intenzifikaciju </a:t>
            </a:r>
            <a:r>
              <a:rPr lang="hr-HR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transplantacijom KMS ili kemoterapijom</a:t>
            </a:r>
          </a:p>
          <a:p>
            <a:pPr lvl="1"/>
            <a:r>
              <a:rPr lang="hr-HR" sz="1400" dirty="0" err="1"/>
              <a:t>Autologna</a:t>
            </a:r>
            <a:r>
              <a:rPr lang="hr-HR" sz="1400" dirty="0"/>
              <a:t> TKMS je prva opcija za bolesnike bez </a:t>
            </a:r>
            <a:r>
              <a:rPr lang="hr-HR" sz="1400" dirty="0" err="1"/>
              <a:t>detektabilne</a:t>
            </a:r>
            <a:r>
              <a:rPr lang="hr-HR" sz="1400" dirty="0"/>
              <a:t> MRD u koštanoj srži i prikupljenim PCR- negativnim transplantatom</a:t>
            </a:r>
          </a:p>
          <a:p>
            <a:pPr lvl="1"/>
            <a:r>
              <a:rPr lang="hr-HR" sz="1400" dirty="0"/>
              <a:t>Bolesnici koji ne postignu drugu molekularnu remisiju, trebaju biti liječeni </a:t>
            </a:r>
            <a:r>
              <a:rPr lang="hr-HR" sz="1400" dirty="0" err="1"/>
              <a:t>alogeničnom</a:t>
            </a:r>
            <a:r>
              <a:rPr lang="hr-HR" sz="1400" dirty="0"/>
              <a:t> TKMS</a:t>
            </a:r>
          </a:p>
          <a:p>
            <a:pPr lvl="1"/>
            <a:r>
              <a:rPr lang="hr-HR" sz="1400" dirty="0"/>
              <a:t>Bolesnici koji ne mogu biti liječeni TKMS, mogu primati ponavljane cikluse ATO sa ili bez </a:t>
            </a:r>
            <a:r>
              <a:rPr lang="hr-HR" sz="1400" dirty="0" err="1"/>
              <a:t>ATRAe</a:t>
            </a:r>
            <a:r>
              <a:rPr lang="hr-HR" sz="1400" dirty="0"/>
              <a:t>, sa ili bez kemoterapije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89403C00-E8EF-6686-AD83-5F625C888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13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2237586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BEC7058-0970-B39D-A20A-4182B11AF2F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II. Linija liječenja (II) – CNS </a:t>
            </a:r>
            <a:r>
              <a:rPr lang="hr-HR" sz="2800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relaps</a:t>
            </a:r>
            <a:endParaRPr lang="hr-HR" sz="2800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4DB8294-B7E1-E58C-8198-8888D88F6A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dirty="0"/>
              <a:t>Bolesnici s CNS </a:t>
            </a:r>
            <a:r>
              <a:rPr lang="hr-HR" sz="1800" dirty="0" err="1"/>
              <a:t>relapsom</a:t>
            </a:r>
            <a:r>
              <a:rPr lang="hr-HR" sz="1800" dirty="0"/>
              <a:t> – provesti indukciju </a:t>
            </a:r>
            <a:r>
              <a:rPr lang="hr-HR" sz="1800" dirty="0" err="1"/>
              <a:t>intratekalnom</a:t>
            </a:r>
            <a:r>
              <a:rPr lang="hr-HR" sz="1800" dirty="0"/>
              <a:t> terapijom triput tjedno</a:t>
            </a:r>
            <a:r>
              <a:rPr lang="hr-HR" sz="1800" dirty="0">
                <a:solidFill>
                  <a:srgbClr val="FF0000"/>
                </a:solidFill>
              </a:rPr>
              <a:t> </a:t>
            </a:r>
            <a:r>
              <a:rPr lang="hr-HR" sz="1800" dirty="0"/>
              <a:t>(IT Th: </a:t>
            </a:r>
            <a:r>
              <a:rPr lang="hr-HR" sz="1800" dirty="0" err="1"/>
              <a:t>citarabin</a:t>
            </a:r>
            <a:r>
              <a:rPr lang="hr-HR" sz="1800" dirty="0"/>
              <a:t> 50 mg, MTX 15 mg, </a:t>
            </a:r>
            <a:r>
              <a:rPr lang="hr-HR" sz="1800" dirty="0" err="1"/>
              <a:t>deksametazon</a:t>
            </a:r>
            <a:r>
              <a:rPr lang="hr-HR" sz="1800" dirty="0"/>
              <a:t> 4 mg / </a:t>
            </a:r>
            <a:r>
              <a:rPr lang="hr-HR" sz="1800" dirty="0" err="1"/>
              <a:t>hidrokortizon</a:t>
            </a:r>
            <a:r>
              <a:rPr lang="hr-HR" sz="1800" dirty="0"/>
              <a:t> </a:t>
            </a:r>
            <a:r>
              <a:rPr lang="hr-HR" sz="1800"/>
              <a:t>30 mg) do sterilizacije likvora</a:t>
            </a:r>
            <a:endParaRPr lang="hr-HR" sz="1800" dirty="0"/>
          </a:p>
          <a:p>
            <a:r>
              <a:rPr lang="hr-HR" sz="1800" dirty="0"/>
              <a:t>Nakon sterilizacije likvora je potrebno primijeniti više razmaknutih 6-10 IT terapija; </a:t>
            </a:r>
            <a:br>
              <a:rPr lang="hr-HR" sz="1800" dirty="0"/>
            </a:br>
            <a:r>
              <a:rPr lang="hr-HR" sz="1800" dirty="0"/>
              <a:t>također je potrebno primijeniti sistemsku kemoterapiju kao kod svakog </a:t>
            </a:r>
            <a:r>
              <a:rPr lang="hr-HR" sz="1800" dirty="0" err="1"/>
              <a:t>relapsa</a:t>
            </a:r>
            <a:endParaRPr lang="hr-HR" sz="180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A28C0B4C-E325-AEB1-EAFB-79BC0B51C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14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5716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solidFill>
              <a:schemeClr val="tx2">
                <a:lumMod val="75000"/>
                <a:lumOff val="25000"/>
              </a:schemeClr>
            </a:solidFill>
            <a:round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280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Calibri"/>
              </a:rPr>
              <a:t>Suportivna terapija u APL</a:t>
            </a:r>
            <a:endParaRPr lang="sr-Latn-RS" sz="2800" strike="noStrike" spc="-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100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sz="1800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Prevencija diferencijacijskog sindroma</a:t>
            </a:r>
            <a:r>
              <a:rPr lang="sr-Latn-RS" sz="1800" b="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 </a:t>
            </a:r>
            <a:r>
              <a:rPr lang="sr-Latn-RS" sz="1800" b="0" strike="noStrike" spc="-1" dirty="0">
                <a:solidFill>
                  <a:srgbClr val="000000"/>
                </a:solidFill>
                <a:ea typeface="Calibri"/>
              </a:rPr>
              <a:t>– kod L&gt;5x10E9/L steroidi profilaktički  - npr. prednizolon 0.5 mg/kg/dan ili </a:t>
            </a:r>
            <a:r>
              <a:rPr lang="sr-Latn-RS" sz="1800" b="0" strike="noStrike" spc="-1" dirty="0" err="1">
                <a:solidFill>
                  <a:srgbClr val="000000"/>
                </a:solidFill>
                <a:ea typeface="Calibri"/>
              </a:rPr>
              <a:t>deksametazon</a:t>
            </a:r>
            <a:r>
              <a:rPr lang="sr-Latn-RS" sz="1800" b="0" strike="noStrike" spc="-1" dirty="0">
                <a:solidFill>
                  <a:srgbClr val="000000"/>
                </a:solidFill>
                <a:ea typeface="Calibri"/>
              </a:rPr>
              <a:t> 2x2.5 mg kroz 15 dana, te </a:t>
            </a:r>
            <a:r>
              <a:rPr lang="sr-Latn-RS" sz="1800" b="0" strike="noStrike" spc="-1" dirty="0" err="1">
                <a:solidFill>
                  <a:srgbClr val="000000"/>
                </a:solidFill>
                <a:ea typeface="Calibri"/>
              </a:rPr>
              <a:t>hidroksiureja</a:t>
            </a:r>
            <a:r>
              <a:rPr lang="sr-Latn-RS" sz="1800" b="0" strike="noStrike" spc="-1" dirty="0">
                <a:solidFill>
                  <a:srgbClr val="000000"/>
                </a:solidFill>
                <a:ea typeface="Calibri"/>
              </a:rPr>
              <a:t> 2-4 g/dan čim porast L 5-10x10E9/L </a:t>
            </a:r>
            <a:endParaRPr lang="sr-Latn-RS" sz="1800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sz="1800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Koagulopatija</a:t>
            </a:r>
            <a:r>
              <a:rPr lang="sr-Latn-RS" sz="1800" b="1" strike="noStrike" spc="-1" dirty="0">
                <a:solidFill>
                  <a:srgbClr val="000000"/>
                </a:solidFill>
                <a:ea typeface="Calibri"/>
              </a:rPr>
              <a:t> </a:t>
            </a:r>
            <a:r>
              <a:rPr lang="sr-Latn-RS" sz="1800" b="0" strike="noStrike" spc="-1" dirty="0">
                <a:solidFill>
                  <a:srgbClr val="000000"/>
                </a:solidFill>
                <a:ea typeface="Calibri"/>
              </a:rPr>
              <a:t>– agresivno transfuzijsko liječenje uz održavanje vrijednosti trombocita &gt;50, nadoknada fibrinogena i SSP kako bi se održavale </a:t>
            </a:r>
            <a:r>
              <a:rPr lang="sr-Latn-RS" sz="1800" b="0" strike="noStrike" spc="-1" dirty="0" err="1">
                <a:solidFill>
                  <a:srgbClr val="000000"/>
                </a:solidFill>
                <a:ea typeface="Calibri"/>
              </a:rPr>
              <a:t>vrijednosti</a:t>
            </a:r>
            <a:r>
              <a:rPr lang="sr-Latn-RS" sz="1800" b="0" strike="noStrike" spc="-1" dirty="0">
                <a:solidFill>
                  <a:srgbClr val="000000"/>
                </a:solidFill>
                <a:ea typeface="Calibri"/>
              </a:rPr>
              <a:t> fibrinogena&gt;1.5 te PV i APTV u referentnim vrijednostima; dnevne kontrole koagulograma; izbjegavanje centralnih venskih katetera i drugih </a:t>
            </a:r>
            <a:r>
              <a:rPr lang="sr-Latn-RS" sz="1800" b="0" strike="noStrike" spc="-1" dirty="0" err="1">
                <a:solidFill>
                  <a:srgbClr val="000000"/>
                </a:solidFill>
                <a:ea typeface="Calibri"/>
              </a:rPr>
              <a:t>invazivnih</a:t>
            </a:r>
            <a:r>
              <a:rPr lang="sr-Latn-RS" sz="1800" b="0" strike="noStrike" spc="-1" dirty="0">
                <a:solidFill>
                  <a:srgbClr val="000000"/>
                </a:solidFill>
                <a:ea typeface="Calibri"/>
              </a:rPr>
              <a:t> postupaka (LP)</a:t>
            </a:r>
            <a:endParaRPr lang="sr-Latn-RS" sz="1800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sz="1800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Leukafereze</a:t>
            </a:r>
            <a:r>
              <a:rPr lang="sr-Latn-RS" sz="1800" b="1" strike="noStrike" spc="-1" dirty="0">
                <a:solidFill>
                  <a:srgbClr val="000000"/>
                </a:solidFill>
                <a:ea typeface="Calibri"/>
              </a:rPr>
              <a:t> </a:t>
            </a:r>
            <a:r>
              <a:rPr lang="sr-Latn-RS" sz="1800" b="0" strike="noStrike" spc="-1" dirty="0">
                <a:solidFill>
                  <a:srgbClr val="000000"/>
                </a:solidFill>
                <a:ea typeface="Calibri"/>
              </a:rPr>
              <a:t>se ne preporučuju zbog povećanog rizika od krvarenja, osim u slučaju po život opasne leukostaze koja ne reagira na drugi tip liječenja</a:t>
            </a:r>
            <a:endParaRPr lang="sr-Latn-RS" sz="1800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r>
              <a:rPr lang="sr-Latn-RS" sz="1800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Monitoriranje uz ATO</a:t>
            </a:r>
            <a:r>
              <a:rPr lang="sr-Latn-RS" sz="1800" b="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 </a:t>
            </a:r>
            <a:r>
              <a:rPr lang="sr-Latn-RS" sz="1800" b="0" strike="noStrike" spc="-1" dirty="0">
                <a:solidFill>
                  <a:srgbClr val="000000"/>
                </a:solidFill>
                <a:ea typeface="Calibri"/>
              </a:rPr>
              <a:t>– prije početka th. EKG (QTc interval), elektroliti, kreatinin; u tijeku terapije – EKG 1xtjedno, izbjegavati lijekove koji produžuju QTc interval, održavati razine K i Mg na gornjoj granici</a:t>
            </a:r>
            <a:endParaRPr lang="sr-Latn-RS" sz="1800" b="0" strike="noStrike" spc="-1" dirty="0">
              <a:solidFill>
                <a:srgbClr val="000000"/>
              </a:solidFill>
            </a:endParaRPr>
          </a:p>
        </p:txBody>
      </p:sp>
      <p:sp>
        <p:nvSpPr>
          <p:cNvPr id="101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2834C274-62C4-4467-BC14-BC9F964AB67E}" type="slidenum">
              <a:rPr lang="hr-HR" sz="1200" b="0" strike="noStrike" spc="-1">
                <a:solidFill>
                  <a:srgbClr val="8B8B8B"/>
                </a:solidFill>
                <a:latin typeface="Calibri"/>
              </a:rPr>
              <a:t>15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7B994138-FEE4-4EDB-51B3-E6061733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15</a:t>
            </a:fld>
            <a:endParaRPr lang="hr-H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0472010-07CC-EEBF-7894-709B480AA262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Diferencijacijski sindrom (DS) uz terapiju ATRA ili ATO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E477E30E-61FA-94FF-9A3A-1299BAA6D9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Porast L&gt;10x10E9/L </a:t>
            </a:r>
            <a:r>
              <a:rPr lang="hr-HR" sz="1800" dirty="0"/>
              <a:t>nakon početka liječenja s ATRA i/ili ATO treba se shvatiti kao posljedica ATRA/ATO-inducirane diferencijacije </a:t>
            </a:r>
          </a:p>
          <a:p>
            <a:r>
              <a:rPr lang="hr-HR" sz="1800" dirty="0"/>
              <a:t>Kod značajnog porasta vrijednosti leukocita potrebno je dodati HU 2g/d ili u slučaju ekstremne </a:t>
            </a:r>
            <a:r>
              <a:rPr lang="hr-HR" sz="1800" dirty="0" err="1"/>
              <a:t>hiperleukocitoze</a:t>
            </a:r>
            <a:r>
              <a:rPr lang="hr-HR" sz="1800" dirty="0"/>
              <a:t> može se razmotriti </a:t>
            </a:r>
            <a:r>
              <a:rPr lang="hr-HR" sz="1800" dirty="0" err="1"/>
              <a:t>idarubicin</a:t>
            </a:r>
            <a:r>
              <a:rPr lang="hr-HR" sz="1800" dirty="0"/>
              <a:t> 12 mg/m2 ili GO 6-9 mg/m2</a:t>
            </a:r>
          </a:p>
          <a:p>
            <a:r>
              <a:rPr lang="hr-HR" sz="1800" b="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Diferencijacijski sindrom:</a:t>
            </a:r>
          </a:p>
          <a:p>
            <a:pPr lvl="1" indent="-228240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Javlja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se u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i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do 50%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bolesnika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nakon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početka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liječenja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</a:p>
          <a:p>
            <a:pPr lvl="1" indent="-228240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Medijan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pojavnosti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2-21 dan</a:t>
            </a:r>
            <a:r>
              <a:rPr lang="hr-HR" sz="1400" b="0" strike="noStrike" spc="-1" dirty="0">
                <a:solidFill>
                  <a:srgbClr val="000000"/>
                </a:solidFill>
                <a:latin typeface="Calibri"/>
              </a:rPr>
              <a:t>,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uglavnom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po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uvođenju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ATRA-e</a:t>
            </a:r>
          </a:p>
          <a:p>
            <a:pPr lvl="1" indent="-228240"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Pojavnost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je </a:t>
            </a:r>
            <a:r>
              <a:rPr lang="hr-HR" sz="1400" b="0" strike="noStrike" spc="-1" dirty="0">
                <a:solidFill>
                  <a:srgbClr val="000000"/>
                </a:solidFill>
                <a:latin typeface="Calibri"/>
              </a:rPr>
              <a:t>češća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u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bolesnicima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sa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većim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brojem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leukocita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(APL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visokog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 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Calibri"/>
              </a:rPr>
              <a:t>rizika</a:t>
            </a:r>
            <a:r>
              <a:rPr lang="en-US" sz="1400" b="0" strike="noStrike" spc="-1" dirty="0">
                <a:solidFill>
                  <a:srgbClr val="000000"/>
                </a:solidFill>
                <a:latin typeface="Calibri"/>
              </a:rPr>
              <a:t>)</a:t>
            </a:r>
          </a:p>
          <a:p>
            <a:r>
              <a:rPr lang="hr-HR" sz="1800" dirty="0"/>
              <a:t>Karakteristike:</a:t>
            </a:r>
          </a:p>
          <a:p>
            <a:pPr lvl="1"/>
            <a:r>
              <a:rPr lang="hr-HR" sz="1400" dirty="0"/>
              <a:t>vrućica</a:t>
            </a:r>
            <a:r>
              <a:rPr lang="hr-HR" sz="1400" u="sng" dirty="0"/>
              <a:t>&gt;</a:t>
            </a:r>
            <a:r>
              <a:rPr lang="hr-HR" sz="1400" dirty="0"/>
              <a:t>38.5°C, porast TT&gt;5 kg, </a:t>
            </a:r>
            <a:r>
              <a:rPr lang="hr-HR" sz="1400" dirty="0" err="1"/>
              <a:t>hipotenzija</a:t>
            </a:r>
            <a:r>
              <a:rPr lang="hr-HR" sz="1400" dirty="0"/>
              <a:t>, </a:t>
            </a:r>
            <a:r>
              <a:rPr lang="hr-HR" sz="1400" dirty="0" err="1"/>
              <a:t>dispneja</a:t>
            </a:r>
            <a:r>
              <a:rPr lang="hr-HR" sz="1400" dirty="0"/>
              <a:t>, </a:t>
            </a:r>
            <a:r>
              <a:rPr lang="hr-HR" sz="1400" dirty="0" err="1"/>
              <a:t>mrljasti</a:t>
            </a:r>
            <a:r>
              <a:rPr lang="hr-HR" sz="1400" dirty="0"/>
              <a:t> </a:t>
            </a:r>
            <a:r>
              <a:rPr lang="hr-HR" sz="1400" dirty="0" err="1"/>
              <a:t>infiltrati</a:t>
            </a:r>
            <a:r>
              <a:rPr lang="hr-HR" sz="1400" dirty="0"/>
              <a:t> pluća na RTG, </a:t>
            </a:r>
            <a:r>
              <a:rPr lang="hr-HR" sz="1400" dirty="0" err="1"/>
              <a:t>pleuralni</a:t>
            </a:r>
            <a:r>
              <a:rPr lang="hr-HR" sz="1400" dirty="0"/>
              <a:t> i </a:t>
            </a:r>
            <a:r>
              <a:rPr lang="hr-HR" sz="1400" dirty="0" err="1"/>
              <a:t>perikardni</a:t>
            </a:r>
            <a:r>
              <a:rPr lang="hr-HR" sz="1400" dirty="0"/>
              <a:t> izljev, akutno bubrežno zatajenje</a:t>
            </a:r>
          </a:p>
          <a:p>
            <a:r>
              <a:rPr lang="hr-HR" sz="1800" dirty="0"/>
              <a:t>Liječenje:</a:t>
            </a:r>
          </a:p>
          <a:p>
            <a:pPr lvl="1"/>
            <a:r>
              <a:rPr lang="hr-HR" sz="1400" dirty="0" err="1"/>
              <a:t>Deksametazon</a:t>
            </a:r>
            <a:r>
              <a:rPr lang="hr-HR" sz="1400" dirty="0"/>
              <a:t> 10 mg iv svakih 12 sati, a u slučaju nedostatnog odgovora 10 mg iv svakih 6 sati, do nestanka simptoma</a:t>
            </a:r>
          </a:p>
          <a:p>
            <a:pPr lvl="1"/>
            <a:r>
              <a:rPr lang="hr-HR" sz="1400" dirty="0"/>
              <a:t>Privremeni prekid terapije ATRA/ATO u slučaju teškog DS (</a:t>
            </a:r>
            <a:r>
              <a:rPr lang="hr-HR" sz="1400" u="sng" dirty="0"/>
              <a:t>&gt;</a:t>
            </a:r>
            <a:r>
              <a:rPr lang="hr-HR" sz="1400" dirty="0"/>
              <a:t>4 karakteristike, prijem u JIL), do oporavka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BE53787F-AFD4-FBD4-50CD-B845A3F06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16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36437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4FE55F-204B-BC15-57D8-A7DDA8CCB0D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APL - molekularne varijante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3ADC4C8A-4219-5F28-7513-1D68C88AD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3726"/>
            <a:ext cx="10515600" cy="1416321"/>
          </a:xfrm>
        </p:spPr>
        <p:txBody>
          <a:bodyPr>
            <a:normAutofit/>
          </a:bodyPr>
          <a:lstStyle/>
          <a:p>
            <a:r>
              <a:rPr lang="hr-HR" sz="1600" dirty="0"/>
              <a:t>Pronađeno je12 rijetkih RARA fuzijskih varijanti (fuzijski geni koji uključuju RARA, a bez PML)</a:t>
            </a:r>
          </a:p>
          <a:p>
            <a:r>
              <a:rPr lang="hr-HR" sz="1600" dirty="0"/>
              <a:t>Bolesnici s ATRA-senzitivnim varijantama trebaju primati </a:t>
            </a:r>
            <a:r>
              <a:rPr lang="hr-HR" sz="1600" dirty="0" err="1"/>
              <a:t>ATRAu</a:t>
            </a:r>
            <a:r>
              <a:rPr lang="hr-HR" sz="1600" dirty="0"/>
              <a:t> u kombinaciji s kemoterapijom baziranoj na </a:t>
            </a:r>
            <a:r>
              <a:rPr lang="hr-HR" sz="1600" dirty="0" err="1"/>
              <a:t>antraciklinima</a:t>
            </a:r>
            <a:endParaRPr lang="hr-HR" sz="1600" dirty="0"/>
          </a:p>
          <a:p>
            <a:r>
              <a:rPr lang="hr-HR" sz="1600" dirty="0"/>
              <a:t>Bolesnici s ATRA-rezistentnim varijantama liječe se kao AML</a:t>
            </a: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2D4DC39A-6037-5D88-4E52-2A849049EB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139" y="3051544"/>
            <a:ext cx="5720365" cy="3604431"/>
          </a:xfrm>
          <a:prstGeom prst="rect">
            <a:avLst/>
          </a:prstGeom>
        </p:spPr>
      </p:pic>
      <p:sp>
        <p:nvSpPr>
          <p:cNvPr id="6" name="TekstniOkvir 5">
            <a:extLst>
              <a:ext uri="{FF2B5EF4-FFF2-40B4-BE49-F238E27FC236}">
                <a16:creationId xmlns:a16="http://schemas.microsoft.com/office/drawing/2014/main" id="{9A759797-9F42-0A34-DE44-D7D8E5BA76FD}"/>
              </a:ext>
            </a:extLst>
          </p:cNvPr>
          <p:cNvSpPr txBox="1"/>
          <p:nvPr/>
        </p:nvSpPr>
        <p:spPr>
          <a:xfrm>
            <a:off x="10320367" y="6512176"/>
            <a:ext cx="179087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100" dirty="0" err="1"/>
              <a:t>Sanz</a:t>
            </a:r>
            <a:r>
              <a:rPr lang="hr-HR" sz="1100" dirty="0"/>
              <a:t> MA </a:t>
            </a:r>
            <a:r>
              <a:rPr lang="hr-HR" sz="1100" dirty="0" err="1"/>
              <a:t>et</a:t>
            </a:r>
            <a:r>
              <a:rPr lang="hr-HR" sz="1100" dirty="0"/>
              <a:t> </a:t>
            </a:r>
            <a:r>
              <a:rPr lang="hr-HR" sz="1100" dirty="0" err="1"/>
              <a:t>al</a:t>
            </a:r>
            <a:r>
              <a:rPr lang="hr-HR" sz="1100" dirty="0"/>
              <a:t>. </a:t>
            </a:r>
            <a:r>
              <a:rPr lang="hr-HR" sz="1100" dirty="0" err="1"/>
              <a:t>Blood</a:t>
            </a:r>
            <a:r>
              <a:rPr lang="hr-HR" sz="1100" dirty="0"/>
              <a:t>. 2019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F22C90F5-525C-727E-77A8-1497DC595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17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33217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75B0E-5FAB-C654-6CFA-29BF9CFF67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699129-3620-2B4A-D33F-FC9F8327F7FF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Literatura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C5B84CC-CA2C-A17B-7833-30F6A73DB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1200" dirty="0"/>
              <a:t>Avvisati </a:t>
            </a:r>
            <a:r>
              <a:rPr lang="hr-HR" sz="1200" dirty="0"/>
              <a:t>G</a:t>
            </a:r>
            <a:r>
              <a:rPr lang="it-IT" sz="1200" dirty="0"/>
              <a:t>, Lo Coco</a:t>
            </a:r>
            <a:r>
              <a:rPr lang="hr-HR" sz="1200" dirty="0"/>
              <a:t> F</a:t>
            </a:r>
            <a:r>
              <a:rPr lang="it-IT" sz="1200" dirty="0"/>
              <a:t>, Diverio</a:t>
            </a:r>
            <a:r>
              <a:rPr lang="hr-HR" sz="1200" dirty="0"/>
              <a:t> D</a:t>
            </a:r>
            <a:r>
              <a:rPr lang="it-IT" sz="1200" dirty="0"/>
              <a:t>, Falda</a:t>
            </a:r>
            <a:r>
              <a:rPr lang="hr-HR" sz="1200" dirty="0"/>
              <a:t> M</a:t>
            </a:r>
            <a:r>
              <a:rPr lang="it-IT" sz="1200" dirty="0"/>
              <a:t>, Ferrara</a:t>
            </a:r>
            <a:r>
              <a:rPr lang="hr-HR" sz="1200" dirty="0"/>
              <a:t> F</a:t>
            </a:r>
            <a:r>
              <a:rPr lang="it-IT" sz="1200" dirty="0"/>
              <a:t>, Lazzarino</a:t>
            </a:r>
            <a:r>
              <a:rPr lang="hr-HR" sz="1200" dirty="0"/>
              <a:t> M</a:t>
            </a:r>
            <a:r>
              <a:rPr lang="it-IT" sz="1200" dirty="0"/>
              <a:t>, Russo</a:t>
            </a:r>
            <a:r>
              <a:rPr lang="hr-HR" sz="1200" dirty="0"/>
              <a:t> D</a:t>
            </a:r>
            <a:r>
              <a:rPr lang="it-IT" sz="1200" dirty="0"/>
              <a:t>, Petti</a:t>
            </a:r>
            <a:r>
              <a:rPr lang="hr-HR" sz="1200" dirty="0"/>
              <a:t> MC</a:t>
            </a:r>
            <a:r>
              <a:rPr lang="it-IT" sz="1200" dirty="0"/>
              <a:t>, Mandelli</a:t>
            </a:r>
            <a:r>
              <a:rPr lang="hr-HR" sz="1200" dirty="0"/>
              <a:t> F. AIDA (</a:t>
            </a:r>
            <a:r>
              <a:rPr lang="hr-HR" sz="1200" dirty="0" err="1"/>
              <a:t>all</a:t>
            </a:r>
            <a:r>
              <a:rPr lang="hr-HR" sz="1200" dirty="0"/>
              <a:t>-trans </a:t>
            </a:r>
            <a:r>
              <a:rPr lang="hr-HR" sz="1200" dirty="0" err="1"/>
              <a:t>retinoic</a:t>
            </a:r>
            <a:r>
              <a:rPr lang="hr-HR" sz="1200" dirty="0"/>
              <a:t> </a:t>
            </a:r>
            <a:r>
              <a:rPr lang="hr-HR" sz="1200" dirty="0" err="1"/>
              <a:t>acid</a:t>
            </a:r>
            <a:r>
              <a:rPr lang="hr-HR" sz="1200" dirty="0"/>
              <a:t> + </a:t>
            </a:r>
            <a:r>
              <a:rPr lang="hr-HR" sz="1200" dirty="0" err="1"/>
              <a:t>idarubicin</a:t>
            </a:r>
            <a:r>
              <a:rPr lang="hr-HR" sz="1200" dirty="0"/>
              <a:t>) </a:t>
            </a:r>
            <a:r>
              <a:rPr lang="hr-HR" sz="1200" dirty="0" err="1"/>
              <a:t>in</a:t>
            </a:r>
            <a:r>
              <a:rPr lang="hr-HR" sz="1200" dirty="0"/>
              <a:t> </a:t>
            </a:r>
            <a:r>
              <a:rPr lang="hr-HR" sz="1200" dirty="0" err="1"/>
              <a:t>newly</a:t>
            </a:r>
            <a:r>
              <a:rPr lang="hr-HR" sz="1200" dirty="0"/>
              <a:t> </a:t>
            </a:r>
            <a:r>
              <a:rPr lang="hr-HR" sz="1200" dirty="0" err="1"/>
              <a:t>diagnosed</a:t>
            </a:r>
            <a:r>
              <a:rPr lang="hr-HR" sz="1200" dirty="0"/>
              <a:t> </a:t>
            </a:r>
            <a:r>
              <a:rPr lang="hr-HR" sz="1200" dirty="0" err="1"/>
              <a:t>acute</a:t>
            </a:r>
            <a:r>
              <a:rPr lang="hr-HR" sz="1200" dirty="0"/>
              <a:t> </a:t>
            </a:r>
            <a:r>
              <a:rPr lang="hr-HR" sz="1200" dirty="0" err="1"/>
              <a:t>promyelocytic</a:t>
            </a:r>
            <a:r>
              <a:rPr lang="hr-HR" sz="1200" dirty="0"/>
              <a:t> </a:t>
            </a:r>
            <a:r>
              <a:rPr lang="hr-HR" sz="1200" dirty="0" err="1"/>
              <a:t>leukemia</a:t>
            </a:r>
            <a:r>
              <a:rPr lang="hr-HR" sz="1200" dirty="0"/>
              <a:t>: a </a:t>
            </a:r>
            <a:r>
              <a:rPr lang="hr-HR" sz="1200" dirty="0" err="1"/>
              <a:t>Gruppo</a:t>
            </a:r>
            <a:r>
              <a:rPr lang="hr-HR" sz="1200" dirty="0"/>
              <a:t> Italiano </a:t>
            </a:r>
            <a:r>
              <a:rPr lang="hr-HR" sz="1200" dirty="0" err="1"/>
              <a:t>Malattie</a:t>
            </a:r>
            <a:r>
              <a:rPr lang="hr-HR" sz="1200" dirty="0"/>
              <a:t> </a:t>
            </a:r>
            <a:r>
              <a:rPr lang="hr-HR" sz="1200" dirty="0" err="1"/>
              <a:t>Ematologiche</a:t>
            </a:r>
            <a:r>
              <a:rPr lang="hr-HR" sz="1200" dirty="0"/>
              <a:t> Maligne </a:t>
            </a:r>
            <a:r>
              <a:rPr lang="hr-HR" sz="1200" dirty="0" err="1"/>
              <a:t>dell'Adulto</a:t>
            </a:r>
            <a:r>
              <a:rPr lang="hr-HR" sz="1200" dirty="0"/>
              <a:t> (GIMEMA) pilot </a:t>
            </a:r>
            <a:r>
              <a:rPr lang="hr-HR" sz="1200" dirty="0" err="1"/>
              <a:t>study</a:t>
            </a:r>
            <a:r>
              <a:rPr lang="hr-HR" sz="1200" dirty="0"/>
              <a:t>. </a:t>
            </a:r>
            <a:r>
              <a:rPr lang="hr-HR" sz="1200" dirty="0" err="1"/>
              <a:t>Blood</a:t>
            </a:r>
            <a:r>
              <a:rPr lang="hr-HR" sz="1200" dirty="0"/>
              <a:t>. 1996 </a:t>
            </a:r>
            <a:r>
              <a:rPr lang="hr-HR" sz="1200" dirty="0" err="1"/>
              <a:t>Aug</a:t>
            </a:r>
            <a:r>
              <a:rPr lang="hr-HR" sz="1200" dirty="0"/>
              <a:t> 15;88:1390-8</a:t>
            </a:r>
          </a:p>
          <a:p>
            <a:r>
              <a:rPr lang="hr-HR" sz="1200" dirty="0" err="1"/>
              <a:t>Ravandi</a:t>
            </a:r>
            <a:r>
              <a:rPr lang="hr-HR" sz="1200" dirty="0"/>
              <a:t> F, </a:t>
            </a:r>
            <a:r>
              <a:rPr lang="hr-HR" sz="1200" dirty="0" err="1"/>
              <a:t>Estey</a:t>
            </a:r>
            <a:r>
              <a:rPr lang="hr-HR" sz="1200" dirty="0"/>
              <a:t> E, Jones D, </a:t>
            </a:r>
            <a:r>
              <a:rPr lang="hr-HR" sz="1200" dirty="0" err="1"/>
              <a:t>Faderl</a:t>
            </a:r>
            <a:r>
              <a:rPr lang="hr-HR" sz="1200" dirty="0"/>
              <a:t> S, O’Brien S, </a:t>
            </a:r>
            <a:r>
              <a:rPr lang="hr-HR" sz="1200" dirty="0" err="1"/>
              <a:t>Fiorentino</a:t>
            </a:r>
            <a:r>
              <a:rPr lang="hr-HR" sz="1200" dirty="0"/>
              <a:t> J, </a:t>
            </a:r>
            <a:r>
              <a:rPr lang="hr-HR" sz="1200" dirty="0" err="1"/>
              <a:t>et</a:t>
            </a:r>
            <a:r>
              <a:rPr lang="hr-HR" sz="1200" dirty="0"/>
              <a:t>. Al. </a:t>
            </a:r>
            <a:r>
              <a:rPr lang="hr-HR" sz="1200" dirty="0" err="1"/>
              <a:t>Effective</a:t>
            </a:r>
            <a:r>
              <a:rPr lang="hr-HR" sz="1200" dirty="0"/>
              <a:t> </a:t>
            </a:r>
            <a:r>
              <a:rPr lang="hr-HR" sz="1200" dirty="0" err="1"/>
              <a:t>treatment</a:t>
            </a:r>
            <a:r>
              <a:rPr lang="hr-HR" sz="1200" dirty="0"/>
              <a:t> </a:t>
            </a:r>
            <a:r>
              <a:rPr lang="hr-HR" sz="1200" dirty="0" err="1"/>
              <a:t>of</a:t>
            </a:r>
            <a:r>
              <a:rPr lang="hr-HR" sz="1200" dirty="0"/>
              <a:t> </a:t>
            </a:r>
            <a:r>
              <a:rPr lang="hr-HR" sz="1200" dirty="0" err="1"/>
              <a:t>acute</a:t>
            </a:r>
            <a:r>
              <a:rPr lang="hr-HR" sz="1200" dirty="0"/>
              <a:t> </a:t>
            </a:r>
            <a:r>
              <a:rPr lang="hr-HR" sz="1200" dirty="0" err="1"/>
              <a:t>promyelocytic</a:t>
            </a:r>
            <a:r>
              <a:rPr lang="hr-HR" sz="1200" dirty="0"/>
              <a:t> </a:t>
            </a:r>
            <a:r>
              <a:rPr lang="hr-HR" sz="1200" dirty="0" err="1"/>
              <a:t>leukemia</a:t>
            </a:r>
            <a:r>
              <a:rPr lang="hr-HR" sz="1200" dirty="0"/>
              <a:t> </a:t>
            </a:r>
            <a:r>
              <a:rPr lang="hr-HR" sz="1200" dirty="0" err="1"/>
              <a:t>with</a:t>
            </a:r>
            <a:r>
              <a:rPr lang="hr-HR" sz="1200" dirty="0"/>
              <a:t> </a:t>
            </a:r>
            <a:r>
              <a:rPr lang="hr-HR" sz="1200" dirty="0" err="1"/>
              <a:t>all</a:t>
            </a:r>
            <a:r>
              <a:rPr lang="hr-HR" sz="1200" dirty="0"/>
              <a:t>-trans-</a:t>
            </a:r>
            <a:r>
              <a:rPr lang="hr-HR" sz="1200" dirty="0" err="1"/>
              <a:t>retionoic</a:t>
            </a:r>
            <a:r>
              <a:rPr lang="hr-HR" sz="1200" dirty="0"/>
              <a:t> </a:t>
            </a:r>
            <a:r>
              <a:rPr lang="hr-HR" sz="1200" dirty="0" err="1"/>
              <a:t>acid</a:t>
            </a:r>
            <a:r>
              <a:rPr lang="hr-HR" sz="1200" dirty="0"/>
              <a:t>, </a:t>
            </a:r>
            <a:r>
              <a:rPr lang="hr-HR" sz="1200" dirty="0" err="1"/>
              <a:t>arsenic</a:t>
            </a:r>
            <a:r>
              <a:rPr lang="hr-HR" sz="1200" dirty="0"/>
              <a:t> </a:t>
            </a:r>
            <a:r>
              <a:rPr lang="hr-HR" sz="1200" dirty="0" err="1"/>
              <a:t>trioxide</a:t>
            </a:r>
            <a:r>
              <a:rPr lang="hr-HR" sz="1200" dirty="0"/>
              <a:t>, </a:t>
            </a:r>
            <a:r>
              <a:rPr lang="hr-HR" sz="1200" dirty="0" err="1"/>
              <a:t>and</a:t>
            </a:r>
            <a:r>
              <a:rPr lang="hr-HR" sz="1200" dirty="0"/>
              <a:t> </a:t>
            </a:r>
            <a:r>
              <a:rPr lang="hr-HR" sz="1200" dirty="0" err="1"/>
              <a:t>gemtuzumab</a:t>
            </a:r>
            <a:r>
              <a:rPr lang="hr-HR" sz="1200" dirty="0"/>
              <a:t> </a:t>
            </a:r>
            <a:r>
              <a:rPr lang="hr-HR" sz="1200" dirty="0" err="1"/>
              <a:t>ozogamicin</a:t>
            </a:r>
            <a:r>
              <a:rPr lang="hr-HR" sz="1200" dirty="0"/>
              <a:t>. J </a:t>
            </a:r>
            <a:r>
              <a:rPr lang="hr-HR" sz="1200" dirty="0" err="1"/>
              <a:t>Clin</a:t>
            </a:r>
            <a:r>
              <a:rPr lang="hr-HR" sz="1200" dirty="0"/>
              <a:t> </a:t>
            </a:r>
            <a:r>
              <a:rPr lang="hr-HR" sz="1200" dirty="0" err="1"/>
              <a:t>Oncol</a:t>
            </a:r>
            <a:r>
              <a:rPr lang="hr-HR" sz="1200" dirty="0"/>
              <a:t>: Off J Am </a:t>
            </a:r>
            <a:r>
              <a:rPr lang="hr-HR" sz="1200" dirty="0" err="1"/>
              <a:t>Soc</a:t>
            </a:r>
            <a:r>
              <a:rPr lang="hr-HR" sz="1200" dirty="0"/>
              <a:t> </a:t>
            </a:r>
            <a:r>
              <a:rPr lang="hr-HR" sz="1200" dirty="0" err="1"/>
              <a:t>Clin</a:t>
            </a:r>
            <a:r>
              <a:rPr lang="hr-HR" sz="1200" dirty="0"/>
              <a:t> </a:t>
            </a:r>
            <a:r>
              <a:rPr lang="hr-HR" sz="1200" dirty="0" err="1"/>
              <a:t>Oncol</a:t>
            </a:r>
            <a:r>
              <a:rPr lang="hr-HR" sz="1200" dirty="0"/>
              <a:t>. 2009; 27:504-10</a:t>
            </a:r>
          </a:p>
          <a:p>
            <a:r>
              <a:rPr lang="hr-HR" sz="1200" dirty="0" err="1"/>
              <a:t>Sanz</a:t>
            </a:r>
            <a:r>
              <a:rPr lang="hr-HR" sz="1200" dirty="0"/>
              <a:t> MA, </a:t>
            </a:r>
            <a:r>
              <a:rPr lang="hr-HR" sz="1200" dirty="0" err="1"/>
              <a:t>Montesinos</a:t>
            </a:r>
            <a:r>
              <a:rPr lang="hr-HR" sz="1200" dirty="0"/>
              <a:t> P, </a:t>
            </a:r>
            <a:r>
              <a:rPr lang="hr-HR" sz="1200" dirty="0" err="1"/>
              <a:t>Rayo’n</a:t>
            </a:r>
            <a:r>
              <a:rPr lang="hr-HR" sz="1200" dirty="0"/>
              <a:t> C, </a:t>
            </a:r>
            <a:r>
              <a:rPr lang="hr-HR" sz="1200" dirty="0" err="1"/>
              <a:t>et</a:t>
            </a:r>
            <a:r>
              <a:rPr lang="hr-HR" sz="1200" dirty="0"/>
              <a:t>. Al. </a:t>
            </a:r>
            <a:r>
              <a:rPr lang="hr-HR" sz="1200" dirty="0" err="1"/>
              <a:t>Risk-adapted</a:t>
            </a:r>
            <a:r>
              <a:rPr lang="hr-HR" sz="1200" dirty="0"/>
              <a:t> </a:t>
            </a:r>
            <a:r>
              <a:rPr lang="hr-HR" sz="1200" dirty="0" err="1"/>
              <a:t>treatment</a:t>
            </a:r>
            <a:r>
              <a:rPr lang="hr-HR" sz="1200" dirty="0"/>
              <a:t> </a:t>
            </a:r>
            <a:r>
              <a:rPr lang="hr-HR" sz="1200" dirty="0" err="1"/>
              <a:t>of</a:t>
            </a:r>
            <a:r>
              <a:rPr lang="hr-HR" sz="1200" dirty="0"/>
              <a:t> </a:t>
            </a:r>
            <a:r>
              <a:rPr lang="hr-HR" sz="1200" dirty="0" err="1"/>
              <a:t>acute</a:t>
            </a:r>
            <a:r>
              <a:rPr lang="hr-HR" sz="1200" dirty="0"/>
              <a:t> </a:t>
            </a:r>
            <a:r>
              <a:rPr lang="hr-HR" sz="1200" dirty="0" err="1"/>
              <a:t>promyelocytic</a:t>
            </a:r>
            <a:r>
              <a:rPr lang="hr-HR" sz="1200" dirty="0"/>
              <a:t> </a:t>
            </a:r>
            <a:r>
              <a:rPr lang="hr-HR" sz="1200" dirty="0" err="1"/>
              <a:t>leukemia</a:t>
            </a:r>
            <a:r>
              <a:rPr lang="hr-HR" sz="1200" dirty="0"/>
              <a:t> </a:t>
            </a:r>
            <a:r>
              <a:rPr lang="hr-HR" sz="1200" dirty="0" err="1"/>
              <a:t>based</a:t>
            </a:r>
            <a:r>
              <a:rPr lang="hr-HR" sz="1200" dirty="0"/>
              <a:t> on </a:t>
            </a:r>
            <a:r>
              <a:rPr lang="hr-HR" sz="1200" dirty="0" err="1"/>
              <a:t>all</a:t>
            </a:r>
            <a:r>
              <a:rPr lang="hr-HR" sz="1200" dirty="0"/>
              <a:t>-trans </a:t>
            </a:r>
            <a:r>
              <a:rPr lang="hr-HR" sz="1200" dirty="0" err="1"/>
              <a:t>retinoic</a:t>
            </a:r>
            <a:r>
              <a:rPr lang="hr-HR" sz="1200" dirty="0"/>
              <a:t> </a:t>
            </a:r>
            <a:r>
              <a:rPr lang="hr-HR" sz="1200" dirty="0" err="1"/>
              <a:t>acid</a:t>
            </a:r>
            <a:r>
              <a:rPr lang="hr-HR" sz="1200" dirty="0"/>
              <a:t> </a:t>
            </a:r>
            <a:r>
              <a:rPr lang="hr-HR" sz="1200" dirty="0" err="1"/>
              <a:t>and</a:t>
            </a:r>
            <a:r>
              <a:rPr lang="hr-HR" sz="1200" dirty="0"/>
              <a:t> </a:t>
            </a:r>
            <a:r>
              <a:rPr lang="hr-HR" sz="1200" dirty="0" err="1"/>
              <a:t>anthracycline</a:t>
            </a:r>
            <a:r>
              <a:rPr lang="hr-HR" sz="1200" dirty="0"/>
              <a:t> </a:t>
            </a:r>
            <a:r>
              <a:rPr lang="hr-HR" sz="1200" dirty="0" err="1"/>
              <a:t>with</a:t>
            </a:r>
            <a:r>
              <a:rPr lang="hr-HR" sz="1200" dirty="0"/>
              <a:t> </a:t>
            </a:r>
            <a:r>
              <a:rPr lang="hr-HR" sz="1200" dirty="0" err="1"/>
              <a:t>addition</a:t>
            </a:r>
            <a:r>
              <a:rPr lang="hr-HR" sz="1200" dirty="0"/>
              <a:t> </a:t>
            </a:r>
            <a:r>
              <a:rPr lang="hr-HR" sz="1200" dirty="0" err="1"/>
              <a:t>of</a:t>
            </a:r>
            <a:r>
              <a:rPr lang="hr-HR" sz="1200" dirty="0"/>
              <a:t> </a:t>
            </a:r>
            <a:r>
              <a:rPr lang="hr-HR" sz="1200" dirty="0" err="1"/>
              <a:t>cytarabine</a:t>
            </a:r>
            <a:r>
              <a:rPr lang="hr-HR" sz="1200" dirty="0"/>
              <a:t> </a:t>
            </a:r>
            <a:r>
              <a:rPr lang="hr-HR" sz="1200" dirty="0" err="1"/>
              <a:t>in</a:t>
            </a:r>
            <a:r>
              <a:rPr lang="hr-HR" sz="1200" dirty="0"/>
              <a:t> </a:t>
            </a:r>
            <a:r>
              <a:rPr lang="hr-HR" sz="1200" dirty="0" err="1"/>
              <a:t>consolidation</a:t>
            </a:r>
            <a:r>
              <a:rPr lang="hr-HR" sz="1200" dirty="0"/>
              <a:t> </a:t>
            </a:r>
            <a:r>
              <a:rPr lang="hr-HR" sz="1200" dirty="0" err="1"/>
              <a:t>therapy</a:t>
            </a:r>
            <a:r>
              <a:rPr lang="hr-HR" sz="1200" dirty="0"/>
              <a:t> for </a:t>
            </a:r>
            <a:r>
              <a:rPr lang="hr-HR" sz="1200" dirty="0" err="1"/>
              <a:t>high-risk</a:t>
            </a:r>
            <a:r>
              <a:rPr lang="hr-HR" sz="1200" dirty="0"/>
              <a:t> </a:t>
            </a:r>
            <a:r>
              <a:rPr lang="hr-HR" sz="1200" dirty="0" err="1"/>
              <a:t>patients</a:t>
            </a:r>
            <a:r>
              <a:rPr lang="hr-HR" sz="1200" dirty="0"/>
              <a:t>: </a:t>
            </a:r>
            <a:r>
              <a:rPr lang="hr-HR" sz="1200" dirty="0" err="1"/>
              <a:t>further</a:t>
            </a:r>
            <a:r>
              <a:rPr lang="hr-HR" sz="1200" dirty="0"/>
              <a:t> </a:t>
            </a:r>
            <a:r>
              <a:rPr lang="hr-HR" sz="1200" dirty="0" err="1"/>
              <a:t>improvements</a:t>
            </a:r>
            <a:r>
              <a:rPr lang="hr-HR" sz="1200" dirty="0"/>
              <a:t> </a:t>
            </a:r>
            <a:r>
              <a:rPr lang="hr-HR" sz="1200" dirty="0" err="1"/>
              <a:t>in</a:t>
            </a:r>
            <a:r>
              <a:rPr lang="hr-HR" sz="1200" dirty="0"/>
              <a:t> </a:t>
            </a:r>
            <a:r>
              <a:rPr lang="hr-HR" sz="1200" dirty="0" err="1"/>
              <a:t>treatment</a:t>
            </a:r>
            <a:r>
              <a:rPr lang="hr-HR" sz="1200" dirty="0"/>
              <a:t> </a:t>
            </a:r>
            <a:r>
              <a:rPr lang="hr-HR" sz="1200" dirty="0" err="1"/>
              <a:t>outcome</a:t>
            </a:r>
            <a:r>
              <a:rPr lang="hr-HR" sz="1200" dirty="0"/>
              <a:t>. </a:t>
            </a:r>
            <a:r>
              <a:rPr lang="hr-HR" sz="1200" dirty="0" err="1"/>
              <a:t>Blood</a:t>
            </a:r>
            <a:r>
              <a:rPr lang="hr-HR" sz="1200" dirty="0"/>
              <a:t>. 2010;115:5137-46</a:t>
            </a:r>
          </a:p>
          <a:p>
            <a:r>
              <a:rPr lang="hr-HR" sz="1200" dirty="0" err="1"/>
              <a:t>Lo</a:t>
            </a:r>
            <a:r>
              <a:rPr lang="hr-HR" sz="1200" dirty="0"/>
              <a:t>-Coco F, </a:t>
            </a:r>
            <a:r>
              <a:rPr lang="hr-HR" sz="1200" dirty="0" err="1"/>
              <a:t>Avvisati</a:t>
            </a:r>
            <a:r>
              <a:rPr lang="hr-HR" sz="1200" dirty="0"/>
              <a:t> G, </a:t>
            </a:r>
            <a:r>
              <a:rPr lang="hr-HR" sz="1200" dirty="0" err="1"/>
              <a:t>Vignetti</a:t>
            </a:r>
            <a:r>
              <a:rPr lang="hr-HR" sz="1200" dirty="0"/>
              <a:t> M, </a:t>
            </a:r>
            <a:r>
              <a:rPr lang="hr-HR" sz="1200" dirty="0" err="1"/>
              <a:t>Thiede</a:t>
            </a:r>
            <a:r>
              <a:rPr lang="hr-HR" sz="1200" dirty="0"/>
              <a:t> C, </a:t>
            </a:r>
            <a:r>
              <a:rPr lang="hr-HR" sz="1200" dirty="0" err="1"/>
              <a:t>Orlanod</a:t>
            </a:r>
            <a:r>
              <a:rPr lang="hr-HR" sz="1200" dirty="0"/>
              <a:t> SM, </a:t>
            </a:r>
            <a:r>
              <a:rPr lang="hr-HR" sz="1200" dirty="0" err="1"/>
              <a:t>Iacobelli</a:t>
            </a:r>
            <a:r>
              <a:rPr lang="hr-HR" sz="1200" dirty="0"/>
              <a:t> S, </a:t>
            </a:r>
            <a:r>
              <a:rPr lang="hr-HR" sz="1200" dirty="0" err="1"/>
              <a:t>et</a:t>
            </a:r>
            <a:r>
              <a:rPr lang="hr-HR" sz="1200" dirty="0"/>
              <a:t> </a:t>
            </a:r>
            <a:r>
              <a:rPr lang="hr-HR" sz="1200" dirty="0" err="1"/>
              <a:t>al</a:t>
            </a:r>
            <a:r>
              <a:rPr lang="hr-HR" sz="1200" dirty="0"/>
              <a:t>. </a:t>
            </a:r>
            <a:r>
              <a:rPr lang="hr-HR" sz="1200" dirty="0" err="1"/>
              <a:t>Retinoic</a:t>
            </a:r>
            <a:r>
              <a:rPr lang="hr-HR" sz="1200" dirty="0"/>
              <a:t> </a:t>
            </a:r>
            <a:r>
              <a:rPr lang="hr-HR" sz="1200" dirty="0" err="1"/>
              <a:t>acid</a:t>
            </a:r>
            <a:r>
              <a:rPr lang="hr-HR" sz="1200" dirty="0"/>
              <a:t> </a:t>
            </a:r>
            <a:r>
              <a:rPr lang="hr-HR" sz="1200" dirty="0" err="1"/>
              <a:t>and</a:t>
            </a:r>
            <a:r>
              <a:rPr lang="hr-HR" sz="1200" dirty="0"/>
              <a:t> </a:t>
            </a:r>
            <a:r>
              <a:rPr lang="hr-HR" sz="1200" dirty="0" err="1"/>
              <a:t>arsenic</a:t>
            </a:r>
            <a:r>
              <a:rPr lang="hr-HR" sz="1200" dirty="0"/>
              <a:t> </a:t>
            </a:r>
            <a:r>
              <a:rPr lang="hr-HR" sz="1200" dirty="0" err="1"/>
              <a:t>trioxide</a:t>
            </a:r>
            <a:r>
              <a:rPr lang="hr-HR" sz="1200" dirty="0"/>
              <a:t> for </a:t>
            </a:r>
            <a:r>
              <a:rPr lang="hr-HR" sz="1200" dirty="0" err="1"/>
              <a:t>acute</a:t>
            </a:r>
            <a:r>
              <a:rPr lang="hr-HR" sz="1200" dirty="0"/>
              <a:t> </a:t>
            </a:r>
            <a:r>
              <a:rPr lang="hr-HR" sz="1200" dirty="0" err="1"/>
              <a:t>promyelocyytic</a:t>
            </a:r>
            <a:r>
              <a:rPr lang="hr-HR" sz="1200" dirty="0"/>
              <a:t> </a:t>
            </a:r>
            <a:r>
              <a:rPr lang="hr-HR" sz="1200" dirty="0" err="1"/>
              <a:t>leukemia</a:t>
            </a:r>
            <a:r>
              <a:rPr lang="hr-HR" sz="1200" dirty="0"/>
              <a:t>. N </a:t>
            </a:r>
            <a:r>
              <a:rPr lang="hr-HR" sz="1200" dirty="0" err="1"/>
              <a:t>Engl</a:t>
            </a:r>
            <a:r>
              <a:rPr lang="hr-HR" sz="1200" dirty="0"/>
              <a:t> J Med. 2013;369:111-21</a:t>
            </a:r>
          </a:p>
          <a:p>
            <a:r>
              <a:rPr lang="hr-HR" sz="1200" dirty="0"/>
              <a:t>Burnett AK, Russell NH, </a:t>
            </a:r>
            <a:r>
              <a:rPr lang="hr-HR" sz="1200" dirty="0" err="1"/>
              <a:t>Hills</a:t>
            </a:r>
            <a:r>
              <a:rPr lang="hr-HR" sz="1200" dirty="0"/>
              <a:t> RK, Bowen D, </a:t>
            </a:r>
            <a:r>
              <a:rPr lang="hr-HR" sz="1200" dirty="0" err="1"/>
              <a:t>Kell</a:t>
            </a:r>
            <a:r>
              <a:rPr lang="hr-HR" sz="1200" dirty="0"/>
              <a:t> J, </a:t>
            </a:r>
            <a:r>
              <a:rPr lang="hr-HR" sz="1200" dirty="0" err="1"/>
              <a:t>KnapperS</a:t>
            </a:r>
            <a:r>
              <a:rPr lang="hr-HR" sz="1200" dirty="0"/>
              <a:t>, </a:t>
            </a:r>
            <a:r>
              <a:rPr lang="hr-HR" sz="1200" dirty="0" err="1"/>
              <a:t>et</a:t>
            </a:r>
            <a:r>
              <a:rPr lang="hr-HR" sz="1200" dirty="0"/>
              <a:t> </a:t>
            </a:r>
            <a:r>
              <a:rPr lang="hr-HR" sz="1200" dirty="0" err="1"/>
              <a:t>al</a:t>
            </a:r>
            <a:r>
              <a:rPr lang="hr-HR" sz="1200" dirty="0"/>
              <a:t>. </a:t>
            </a:r>
            <a:r>
              <a:rPr lang="hr-HR" sz="1200" dirty="0" err="1"/>
              <a:t>Arsenic</a:t>
            </a:r>
            <a:r>
              <a:rPr lang="hr-HR" sz="1200" dirty="0"/>
              <a:t> </a:t>
            </a:r>
            <a:r>
              <a:rPr lang="hr-HR" sz="1200" dirty="0" err="1"/>
              <a:t>trioxide</a:t>
            </a:r>
            <a:r>
              <a:rPr lang="hr-HR" sz="1200" dirty="0"/>
              <a:t> </a:t>
            </a:r>
            <a:r>
              <a:rPr lang="hr-HR" sz="1200" dirty="0" err="1"/>
              <a:t>and</a:t>
            </a:r>
            <a:r>
              <a:rPr lang="hr-HR" sz="1200" dirty="0"/>
              <a:t> </a:t>
            </a:r>
            <a:r>
              <a:rPr lang="hr-HR" sz="1200" dirty="0" err="1"/>
              <a:t>all</a:t>
            </a:r>
            <a:r>
              <a:rPr lang="hr-HR" sz="1200" dirty="0"/>
              <a:t>-trans </a:t>
            </a:r>
            <a:r>
              <a:rPr lang="hr-HR" sz="1200" dirty="0" err="1"/>
              <a:t>retinoic</a:t>
            </a:r>
            <a:r>
              <a:rPr lang="hr-HR" sz="1200" dirty="0"/>
              <a:t> </a:t>
            </a:r>
            <a:r>
              <a:rPr lang="hr-HR" sz="1200" dirty="0" err="1"/>
              <a:t>acid</a:t>
            </a:r>
            <a:r>
              <a:rPr lang="hr-HR" sz="1200" dirty="0"/>
              <a:t> </a:t>
            </a:r>
            <a:r>
              <a:rPr lang="hr-HR" sz="1200" dirty="0" err="1"/>
              <a:t>treatment</a:t>
            </a:r>
            <a:r>
              <a:rPr lang="hr-HR" sz="1200" dirty="0"/>
              <a:t> for </a:t>
            </a:r>
            <a:r>
              <a:rPr lang="hr-HR" sz="1200" dirty="0" err="1"/>
              <a:t>acute</a:t>
            </a:r>
            <a:r>
              <a:rPr lang="hr-HR" sz="1200" dirty="0"/>
              <a:t> </a:t>
            </a:r>
            <a:r>
              <a:rPr lang="hr-HR" sz="1200" dirty="0" err="1"/>
              <a:t>promyelocytic</a:t>
            </a:r>
            <a:r>
              <a:rPr lang="hr-HR" sz="1200" dirty="0"/>
              <a:t> </a:t>
            </a:r>
            <a:r>
              <a:rPr lang="hr-HR" sz="1200" dirty="0" err="1"/>
              <a:t>leukemia</a:t>
            </a:r>
            <a:r>
              <a:rPr lang="hr-HR" sz="1200" dirty="0"/>
              <a:t> </a:t>
            </a:r>
            <a:r>
              <a:rPr lang="hr-HR" sz="1200" dirty="0" err="1"/>
              <a:t>in</a:t>
            </a:r>
            <a:r>
              <a:rPr lang="hr-HR" sz="1200" dirty="0"/>
              <a:t> </a:t>
            </a:r>
            <a:r>
              <a:rPr lang="hr-HR" sz="1200" dirty="0" err="1"/>
              <a:t>all</a:t>
            </a:r>
            <a:r>
              <a:rPr lang="hr-HR" sz="1200" dirty="0"/>
              <a:t> </a:t>
            </a:r>
            <a:r>
              <a:rPr lang="hr-HR" sz="1200" dirty="0" err="1"/>
              <a:t>risk</a:t>
            </a:r>
            <a:r>
              <a:rPr lang="hr-HR" sz="1200" dirty="0"/>
              <a:t> </a:t>
            </a:r>
            <a:r>
              <a:rPr lang="hr-HR" sz="1200" dirty="0" err="1"/>
              <a:t>groups</a:t>
            </a:r>
            <a:r>
              <a:rPr lang="hr-HR" sz="1200" dirty="0"/>
              <a:t> (AML17): </a:t>
            </a:r>
            <a:r>
              <a:rPr lang="hr-HR" sz="1200" dirty="0" err="1"/>
              <a:t>results</a:t>
            </a:r>
            <a:r>
              <a:rPr lang="hr-HR" sz="1200" dirty="0"/>
              <a:t> </a:t>
            </a:r>
            <a:r>
              <a:rPr lang="hr-HR" sz="1200" dirty="0" err="1"/>
              <a:t>of</a:t>
            </a:r>
            <a:r>
              <a:rPr lang="hr-HR" sz="1200" dirty="0"/>
              <a:t> a </a:t>
            </a:r>
            <a:r>
              <a:rPr lang="hr-HR" sz="1200" dirty="0" err="1"/>
              <a:t>randomised</a:t>
            </a:r>
            <a:r>
              <a:rPr lang="hr-HR" sz="1200" dirty="0"/>
              <a:t>, </a:t>
            </a:r>
            <a:r>
              <a:rPr lang="hr-HR" sz="1200" dirty="0" err="1"/>
              <a:t>controlled</a:t>
            </a:r>
            <a:r>
              <a:rPr lang="hr-HR" sz="1200" dirty="0"/>
              <a:t> , </a:t>
            </a:r>
            <a:r>
              <a:rPr lang="hr-HR" sz="1200" dirty="0" err="1"/>
              <a:t>phase</a:t>
            </a:r>
            <a:r>
              <a:rPr lang="hr-HR" sz="1200" dirty="0"/>
              <a:t> 3 </a:t>
            </a:r>
            <a:r>
              <a:rPr lang="hr-HR" sz="1200" dirty="0" err="1"/>
              <a:t>trial</a:t>
            </a:r>
            <a:r>
              <a:rPr lang="hr-HR" sz="1200" dirty="0"/>
              <a:t>. </a:t>
            </a:r>
            <a:r>
              <a:rPr lang="hr-HR" sz="1200" dirty="0" err="1"/>
              <a:t>Lancet</a:t>
            </a:r>
            <a:r>
              <a:rPr lang="hr-HR" sz="1200" dirty="0"/>
              <a:t> </a:t>
            </a:r>
            <a:r>
              <a:rPr lang="hr-HR" sz="1200" dirty="0" err="1"/>
              <a:t>Oncol</a:t>
            </a:r>
            <a:r>
              <a:rPr lang="hr-HR" sz="1200" dirty="0"/>
              <a:t>. 2015;16:1295-305</a:t>
            </a:r>
          </a:p>
          <a:p>
            <a:r>
              <a:rPr lang="hr-HR" sz="1200" dirty="0" err="1"/>
              <a:t>Heuser</a:t>
            </a:r>
            <a:r>
              <a:rPr lang="hr-HR" sz="1200" dirty="0"/>
              <a:t> M, Freeman SD, </a:t>
            </a:r>
            <a:r>
              <a:rPr lang="hr-HR" sz="1200" dirty="0" err="1"/>
              <a:t>Ossenkoppele</a:t>
            </a:r>
            <a:r>
              <a:rPr lang="hr-HR" sz="1200" dirty="0"/>
              <a:t> GJ, </a:t>
            </a:r>
            <a:r>
              <a:rPr lang="hr-HR" sz="1200" dirty="0" err="1"/>
              <a:t>et</a:t>
            </a:r>
            <a:r>
              <a:rPr lang="hr-HR" sz="1200" dirty="0"/>
              <a:t> </a:t>
            </a:r>
            <a:r>
              <a:rPr lang="hr-HR" sz="1200" dirty="0" err="1"/>
              <a:t>al</a:t>
            </a:r>
            <a:r>
              <a:rPr lang="hr-HR" sz="1200" dirty="0"/>
              <a:t>. 2021 </a:t>
            </a:r>
            <a:r>
              <a:rPr lang="hr-HR" sz="1200" dirty="0" err="1"/>
              <a:t>Update</a:t>
            </a:r>
            <a:r>
              <a:rPr lang="hr-HR" sz="1200" dirty="0"/>
              <a:t> on MRD </a:t>
            </a:r>
            <a:r>
              <a:rPr lang="hr-HR" sz="1200" dirty="0" err="1"/>
              <a:t>in</a:t>
            </a:r>
            <a:r>
              <a:rPr lang="hr-HR" sz="1200" dirty="0"/>
              <a:t> </a:t>
            </a:r>
            <a:r>
              <a:rPr lang="hr-HR" sz="1200" dirty="0" err="1"/>
              <a:t>acute</a:t>
            </a:r>
            <a:r>
              <a:rPr lang="hr-HR" sz="1200" dirty="0"/>
              <a:t> </a:t>
            </a:r>
            <a:r>
              <a:rPr lang="hr-HR" sz="1200" dirty="0" err="1"/>
              <a:t>myeloid</a:t>
            </a:r>
            <a:r>
              <a:rPr lang="hr-HR" sz="1200" dirty="0"/>
              <a:t> </a:t>
            </a:r>
            <a:r>
              <a:rPr lang="hr-HR" sz="1200" dirty="0" err="1"/>
              <a:t>leukemia</a:t>
            </a:r>
            <a:r>
              <a:rPr lang="hr-HR" sz="1200" dirty="0"/>
              <a:t>: a </a:t>
            </a:r>
            <a:r>
              <a:rPr lang="hr-HR" sz="1200" dirty="0" err="1"/>
              <a:t>consensus</a:t>
            </a:r>
            <a:r>
              <a:rPr lang="hr-HR" sz="1200" dirty="0"/>
              <a:t> </a:t>
            </a:r>
            <a:r>
              <a:rPr lang="hr-HR" sz="1200" dirty="0" err="1"/>
              <a:t>document</a:t>
            </a:r>
            <a:r>
              <a:rPr lang="hr-HR" sz="1200" dirty="0"/>
              <a:t> </a:t>
            </a:r>
            <a:r>
              <a:rPr lang="hr-HR" sz="1200" dirty="0" err="1"/>
              <a:t>from</a:t>
            </a:r>
            <a:r>
              <a:rPr lang="hr-HR" sz="1200" dirty="0"/>
              <a:t> </a:t>
            </a:r>
            <a:r>
              <a:rPr lang="hr-HR" sz="1200" dirty="0" err="1"/>
              <a:t>the</a:t>
            </a:r>
            <a:r>
              <a:rPr lang="hr-HR" sz="1200" dirty="0"/>
              <a:t> European </a:t>
            </a:r>
            <a:r>
              <a:rPr lang="hr-HR" sz="1200" dirty="0" err="1"/>
              <a:t>LeukemiaNet</a:t>
            </a:r>
            <a:r>
              <a:rPr lang="hr-HR" sz="1200" dirty="0"/>
              <a:t> MRD </a:t>
            </a:r>
            <a:r>
              <a:rPr lang="hr-HR" sz="1200" dirty="0" err="1"/>
              <a:t>Working</a:t>
            </a:r>
            <a:r>
              <a:rPr lang="hr-HR" sz="1200" dirty="0"/>
              <a:t> Party. </a:t>
            </a:r>
            <a:r>
              <a:rPr lang="hr-HR" sz="1200" dirty="0" err="1"/>
              <a:t>Blood</a:t>
            </a:r>
            <a:r>
              <a:rPr lang="hr-HR" sz="1200" dirty="0"/>
              <a:t>. 2021;138:2753-2767</a:t>
            </a:r>
          </a:p>
          <a:p>
            <a:r>
              <a:rPr lang="hr-HR" sz="1200" dirty="0" err="1"/>
              <a:t>Platzbecker</a:t>
            </a:r>
            <a:r>
              <a:rPr lang="hr-HR" sz="1200" dirty="0"/>
              <a:t> U, </a:t>
            </a:r>
            <a:r>
              <a:rPr lang="hr-HR" sz="1200" dirty="0" err="1"/>
              <a:t>Avvisati</a:t>
            </a:r>
            <a:r>
              <a:rPr lang="hr-HR" sz="1200" dirty="0"/>
              <a:t> G, </a:t>
            </a:r>
            <a:r>
              <a:rPr lang="hr-HR" sz="1200" dirty="0" err="1"/>
              <a:t>Cicconi</a:t>
            </a:r>
            <a:r>
              <a:rPr lang="hr-HR" sz="1200" dirty="0"/>
              <a:t> L, </a:t>
            </a:r>
            <a:r>
              <a:rPr lang="hr-HR" sz="1200" dirty="0" err="1"/>
              <a:t>Thiede</a:t>
            </a:r>
            <a:r>
              <a:rPr lang="hr-HR" sz="1200" dirty="0"/>
              <a:t> C, </a:t>
            </a:r>
            <a:r>
              <a:rPr lang="hr-HR" sz="1200" dirty="0" err="1"/>
              <a:t>Paoloni</a:t>
            </a:r>
            <a:r>
              <a:rPr lang="hr-HR" sz="1200" dirty="0"/>
              <a:t> F, </a:t>
            </a:r>
            <a:r>
              <a:rPr lang="hr-HR" sz="1200" dirty="0" err="1"/>
              <a:t>Vignetti</a:t>
            </a:r>
            <a:r>
              <a:rPr lang="hr-HR" sz="1200" dirty="0"/>
              <a:t> M, </a:t>
            </a:r>
            <a:r>
              <a:rPr lang="hr-HR" sz="1200" dirty="0" err="1"/>
              <a:t>et</a:t>
            </a:r>
            <a:r>
              <a:rPr lang="hr-HR" sz="1200" dirty="0"/>
              <a:t> </a:t>
            </a:r>
            <a:r>
              <a:rPr lang="hr-HR" sz="1200" dirty="0" err="1"/>
              <a:t>al</a:t>
            </a:r>
            <a:r>
              <a:rPr lang="hr-HR" sz="1200" dirty="0"/>
              <a:t>. </a:t>
            </a:r>
            <a:r>
              <a:rPr lang="hr-HR" sz="1200" dirty="0" err="1"/>
              <a:t>Improved</a:t>
            </a:r>
            <a:r>
              <a:rPr lang="hr-HR" sz="1200" dirty="0"/>
              <a:t> </a:t>
            </a:r>
            <a:r>
              <a:rPr lang="hr-HR" sz="1200" dirty="0" err="1"/>
              <a:t>outcomes</a:t>
            </a:r>
            <a:r>
              <a:rPr lang="hr-HR" sz="1200" dirty="0"/>
              <a:t> </a:t>
            </a:r>
            <a:r>
              <a:rPr lang="hr-HR" sz="1200" dirty="0" err="1"/>
              <a:t>with</a:t>
            </a:r>
            <a:r>
              <a:rPr lang="hr-HR" sz="1200" dirty="0"/>
              <a:t> </a:t>
            </a:r>
            <a:r>
              <a:rPr lang="hr-HR" sz="1200" dirty="0" err="1"/>
              <a:t>retinoic</a:t>
            </a:r>
            <a:r>
              <a:rPr lang="hr-HR" sz="1200" dirty="0"/>
              <a:t> </a:t>
            </a:r>
            <a:r>
              <a:rPr lang="hr-HR" sz="1200" dirty="0" err="1"/>
              <a:t>acid</a:t>
            </a:r>
            <a:r>
              <a:rPr lang="hr-HR" sz="1200" dirty="0"/>
              <a:t> </a:t>
            </a:r>
            <a:r>
              <a:rPr lang="hr-HR" sz="1200" dirty="0" err="1"/>
              <a:t>and</a:t>
            </a:r>
            <a:r>
              <a:rPr lang="hr-HR" sz="1200" dirty="0"/>
              <a:t> </a:t>
            </a:r>
            <a:r>
              <a:rPr lang="hr-HR" sz="1200" dirty="0" err="1"/>
              <a:t>arsenic</a:t>
            </a:r>
            <a:r>
              <a:rPr lang="hr-HR" sz="1200" dirty="0"/>
              <a:t> </a:t>
            </a:r>
            <a:r>
              <a:rPr lang="hr-HR" sz="1200" dirty="0" err="1"/>
              <a:t>trioxide</a:t>
            </a:r>
            <a:r>
              <a:rPr lang="hr-HR" sz="1200" dirty="0"/>
              <a:t> </a:t>
            </a:r>
            <a:r>
              <a:rPr lang="hr-HR" sz="1200" dirty="0" err="1"/>
              <a:t>compared</a:t>
            </a:r>
            <a:r>
              <a:rPr lang="hr-HR" sz="1200" dirty="0"/>
              <a:t> </a:t>
            </a:r>
            <a:r>
              <a:rPr lang="hr-HR" sz="1200" dirty="0" err="1"/>
              <a:t>with</a:t>
            </a:r>
            <a:r>
              <a:rPr lang="hr-HR" sz="1200" dirty="0"/>
              <a:t> </a:t>
            </a:r>
            <a:r>
              <a:rPr lang="hr-HR" sz="1200" dirty="0" err="1"/>
              <a:t>retinoic</a:t>
            </a:r>
            <a:r>
              <a:rPr lang="hr-HR" sz="1200" dirty="0"/>
              <a:t> </a:t>
            </a:r>
            <a:r>
              <a:rPr lang="hr-HR" sz="1200" dirty="0" err="1"/>
              <a:t>acid</a:t>
            </a:r>
            <a:r>
              <a:rPr lang="hr-HR" sz="1200" dirty="0"/>
              <a:t> </a:t>
            </a:r>
            <a:r>
              <a:rPr lang="hr-HR" sz="1200" dirty="0" err="1"/>
              <a:t>and</a:t>
            </a:r>
            <a:r>
              <a:rPr lang="hr-HR" sz="1200" dirty="0"/>
              <a:t> </a:t>
            </a:r>
            <a:r>
              <a:rPr lang="hr-HR" sz="1200" dirty="0" err="1"/>
              <a:t>chemotherapy</a:t>
            </a:r>
            <a:r>
              <a:rPr lang="hr-HR" sz="1200" dirty="0"/>
              <a:t> </a:t>
            </a:r>
            <a:r>
              <a:rPr lang="hr-HR" sz="1200" dirty="0" err="1"/>
              <a:t>in</a:t>
            </a:r>
            <a:r>
              <a:rPr lang="hr-HR" sz="1200" dirty="0"/>
              <a:t> </a:t>
            </a:r>
            <a:r>
              <a:rPr lang="hr-HR" sz="1200" dirty="0" err="1"/>
              <a:t>non-high-risk</a:t>
            </a:r>
            <a:r>
              <a:rPr lang="hr-HR" sz="1200" dirty="0"/>
              <a:t> </a:t>
            </a:r>
            <a:r>
              <a:rPr lang="hr-HR" sz="1200" dirty="0" err="1"/>
              <a:t>acute</a:t>
            </a:r>
            <a:r>
              <a:rPr lang="hr-HR" sz="1200" dirty="0"/>
              <a:t> </a:t>
            </a:r>
            <a:r>
              <a:rPr lang="hr-HR" sz="1200" dirty="0" err="1"/>
              <a:t>promyelocytic</a:t>
            </a:r>
            <a:r>
              <a:rPr lang="hr-HR" sz="1200" dirty="0"/>
              <a:t> </a:t>
            </a:r>
            <a:r>
              <a:rPr lang="hr-HR" sz="1200" dirty="0" err="1"/>
              <a:t>leukemi:final</a:t>
            </a:r>
            <a:r>
              <a:rPr lang="hr-HR" sz="1200" dirty="0"/>
              <a:t> </a:t>
            </a:r>
            <a:r>
              <a:rPr lang="hr-HR" sz="1200" dirty="0" err="1"/>
              <a:t>results</a:t>
            </a:r>
            <a:r>
              <a:rPr lang="hr-HR" sz="1200" dirty="0"/>
              <a:t> </a:t>
            </a:r>
            <a:r>
              <a:rPr lang="hr-HR" sz="1200" dirty="0" err="1"/>
              <a:t>of</a:t>
            </a:r>
            <a:r>
              <a:rPr lang="hr-HR" sz="1200" dirty="0"/>
              <a:t> </a:t>
            </a:r>
            <a:r>
              <a:rPr lang="hr-HR" sz="1200" dirty="0" err="1"/>
              <a:t>the</a:t>
            </a:r>
            <a:r>
              <a:rPr lang="hr-HR" sz="1200" dirty="0"/>
              <a:t> </a:t>
            </a:r>
            <a:r>
              <a:rPr lang="hr-HR" sz="1200" dirty="0" err="1"/>
              <a:t>randomized</a:t>
            </a:r>
            <a:r>
              <a:rPr lang="hr-HR" sz="1200" dirty="0"/>
              <a:t> </a:t>
            </a:r>
            <a:r>
              <a:rPr lang="hr-HR" sz="1200" dirty="0" err="1"/>
              <a:t>Italian</a:t>
            </a:r>
            <a:r>
              <a:rPr lang="hr-HR" sz="1200" dirty="0"/>
              <a:t>-German APL0406 </a:t>
            </a:r>
            <a:r>
              <a:rPr lang="hr-HR" sz="1200" dirty="0" err="1"/>
              <a:t>trial</a:t>
            </a:r>
            <a:r>
              <a:rPr lang="hr-HR" sz="1200" dirty="0"/>
              <a:t>. J </a:t>
            </a:r>
            <a:r>
              <a:rPr lang="hr-HR" sz="1200" dirty="0" err="1"/>
              <a:t>Clin</a:t>
            </a:r>
            <a:r>
              <a:rPr lang="hr-HR" sz="1200" dirty="0"/>
              <a:t> </a:t>
            </a:r>
            <a:r>
              <a:rPr lang="hr-HR" sz="1200" dirty="0" err="1"/>
              <a:t>Oncol</a:t>
            </a:r>
            <a:r>
              <a:rPr lang="hr-HR" sz="1200" dirty="0"/>
              <a:t>: Off J Am </a:t>
            </a:r>
            <a:r>
              <a:rPr lang="hr-HR" sz="1200" dirty="0" err="1"/>
              <a:t>Soc</a:t>
            </a:r>
            <a:r>
              <a:rPr lang="hr-HR" sz="1200" dirty="0"/>
              <a:t> </a:t>
            </a:r>
            <a:r>
              <a:rPr lang="hr-HR" sz="1200" dirty="0" err="1"/>
              <a:t>Clin</a:t>
            </a:r>
            <a:r>
              <a:rPr lang="hr-HR" sz="1200" dirty="0"/>
              <a:t> </a:t>
            </a:r>
            <a:r>
              <a:rPr lang="hr-HR" sz="1200" dirty="0" err="1"/>
              <a:t>Oncol</a:t>
            </a:r>
            <a:r>
              <a:rPr lang="hr-HR" sz="1200" dirty="0"/>
              <a:t>. 2017;35:605-12</a:t>
            </a:r>
          </a:p>
          <a:p>
            <a:r>
              <a:rPr lang="hr-HR" sz="1200" dirty="0" err="1"/>
              <a:t>Sanz</a:t>
            </a:r>
            <a:r>
              <a:rPr lang="hr-HR" sz="1200" dirty="0"/>
              <a:t> MA </a:t>
            </a:r>
            <a:r>
              <a:rPr lang="hr-HR" sz="1200" dirty="0" err="1"/>
              <a:t>et</a:t>
            </a:r>
            <a:r>
              <a:rPr lang="hr-HR" sz="1200" dirty="0"/>
              <a:t> </a:t>
            </a:r>
            <a:r>
              <a:rPr lang="hr-HR" sz="1200" dirty="0" err="1"/>
              <a:t>al</a:t>
            </a:r>
            <a:r>
              <a:rPr lang="hr-HR" sz="1200" dirty="0"/>
              <a:t>. </a:t>
            </a:r>
            <a:r>
              <a:rPr lang="en-US" sz="1200" dirty="0"/>
              <a:t>Management of acute promyelocytic leukemia: updated</a:t>
            </a:r>
            <a:r>
              <a:rPr lang="hr-HR" sz="1200" dirty="0"/>
              <a:t> </a:t>
            </a:r>
            <a:r>
              <a:rPr lang="en-US" sz="1200" dirty="0"/>
              <a:t>recommendations from an expert panel of the</a:t>
            </a:r>
            <a:r>
              <a:rPr lang="hr-HR" sz="1200" dirty="0"/>
              <a:t> </a:t>
            </a:r>
            <a:r>
              <a:rPr lang="en-US" sz="1200" dirty="0"/>
              <a:t>European </a:t>
            </a:r>
            <a:r>
              <a:rPr lang="en-US" sz="1200" dirty="0" err="1"/>
              <a:t>LeukemiaNet</a:t>
            </a:r>
            <a:r>
              <a:rPr lang="hr-HR" sz="1200" dirty="0"/>
              <a:t>. </a:t>
            </a:r>
            <a:r>
              <a:rPr lang="hr-HR" sz="1200" dirty="0" err="1"/>
              <a:t>Blood</a:t>
            </a:r>
            <a:r>
              <a:rPr lang="hr-HR" sz="1200" dirty="0"/>
              <a:t>, 2019</a:t>
            </a:r>
          </a:p>
          <a:p>
            <a:r>
              <a:rPr lang="hr-HR" sz="1200" dirty="0" err="1"/>
              <a:t>Platzbeker</a:t>
            </a:r>
            <a:r>
              <a:rPr lang="hr-HR" sz="1200" dirty="0"/>
              <a:t> U. </a:t>
            </a:r>
            <a:r>
              <a:rPr lang="en-US" sz="1200" dirty="0"/>
              <a:t>F</a:t>
            </a:r>
            <a:r>
              <a:rPr lang="hr-HR" sz="1200" dirty="0" err="1"/>
              <a:t>irst</a:t>
            </a:r>
            <a:r>
              <a:rPr lang="hr-HR" sz="1200" dirty="0"/>
              <a:t> </a:t>
            </a:r>
            <a:r>
              <a:rPr lang="hr-HR" sz="1200" dirty="0" err="1"/>
              <a:t>results</a:t>
            </a:r>
            <a:r>
              <a:rPr lang="hr-HR" sz="1200" dirty="0"/>
              <a:t> </a:t>
            </a:r>
            <a:r>
              <a:rPr lang="hr-HR" sz="1200" dirty="0" err="1"/>
              <a:t>of</a:t>
            </a:r>
            <a:r>
              <a:rPr lang="hr-HR" sz="1200" dirty="0"/>
              <a:t> </a:t>
            </a:r>
            <a:r>
              <a:rPr lang="hr-HR" sz="1200" dirty="0" err="1"/>
              <a:t>the</a:t>
            </a:r>
            <a:r>
              <a:rPr lang="en-US" sz="1200" dirty="0"/>
              <a:t> </a:t>
            </a:r>
            <a:r>
              <a:rPr lang="hr-HR" sz="1200" dirty="0"/>
              <a:t>APLLO </a:t>
            </a:r>
            <a:r>
              <a:rPr lang="hr-HR" sz="1200" dirty="0" err="1"/>
              <a:t>trial</a:t>
            </a:r>
            <a:r>
              <a:rPr lang="en-US" sz="1200" dirty="0"/>
              <a:t>: A </a:t>
            </a:r>
            <a:r>
              <a:rPr lang="hr-HR" sz="1200" dirty="0" err="1"/>
              <a:t>randomized</a:t>
            </a:r>
            <a:r>
              <a:rPr lang="hr-HR" sz="1200" dirty="0"/>
              <a:t> </a:t>
            </a:r>
            <a:r>
              <a:rPr lang="hr-HR" sz="1200" dirty="0" err="1"/>
              <a:t>phase</a:t>
            </a:r>
            <a:r>
              <a:rPr lang="hr-HR" sz="1200" dirty="0"/>
              <a:t> III </a:t>
            </a:r>
            <a:r>
              <a:rPr lang="hr-HR" sz="1200" dirty="0" err="1"/>
              <a:t>study</a:t>
            </a:r>
            <a:r>
              <a:rPr lang="hr-HR" sz="1200" dirty="0"/>
              <a:t> to </a:t>
            </a:r>
            <a:r>
              <a:rPr lang="hr-HR" sz="1200" dirty="0" err="1"/>
              <a:t>compare</a:t>
            </a:r>
            <a:r>
              <a:rPr lang="hr-HR" sz="1200" dirty="0"/>
              <a:t> </a:t>
            </a:r>
            <a:r>
              <a:rPr lang="en-US" sz="1200" dirty="0"/>
              <a:t>ATO </a:t>
            </a:r>
            <a:r>
              <a:rPr lang="hr-HR" sz="1200" dirty="0" err="1"/>
              <a:t>combined</a:t>
            </a:r>
            <a:r>
              <a:rPr lang="hr-HR" sz="1200" dirty="0"/>
              <a:t> </a:t>
            </a:r>
            <a:r>
              <a:rPr lang="hr-HR" sz="1200" dirty="0" err="1"/>
              <a:t>with</a:t>
            </a:r>
            <a:r>
              <a:rPr lang="hr-HR" sz="1200" dirty="0"/>
              <a:t>  </a:t>
            </a:r>
            <a:r>
              <a:rPr lang="en-US" sz="1200" dirty="0"/>
              <a:t>ATRA</a:t>
            </a:r>
            <a:r>
              <a:rPr lang="hr-HR" sz="1200" dirty="0"/>
              <a:t> </a:t>
            </a:r>
            <a:r>
              <a:rPr lang="hr-HR" sz="1200" dirty="0" err="1"/>
              <a:t>versus</a:t>
            </a:r>
            <a:r>
              <a:rPr lang="hr-HR" sz="1200" dirty="0"/>
              <a:t> standard</a:t>
            </a:r>
            <a:r>
              <a:rPr lang="en-US" sz="1200" dirty="0"/>
              <a:t> AIDA </a:t>
            </a:r>
            <a:r>
              <a:rPr lang="hr-HR" sz="1200" dirty="0" err="1"/>
              <a:t>regimen</a:t>
            </a:r>
            <a:r>
              <a:rPr lang="hr-HR" sz="1200" dirty="0"/>
              <a:t> for </a:t>
            </a:r>
            <a:r>
              <a:rPr lang="hr-HR" sz="1200" dirty="0" err="1"/>
              <a:t>patients</a:t>
            </a:r>
            <a:r>
              <a:rPr lang="hr-HR" sz="1200" dirty="0"/>
              <a:t> </a:t>
            </a:r>
            <a:r>
              <a:rPr lang="hr-HR" sz="1200" dirty="0" err="1"/>
              <a:t>with</a:t>
            </a:r>
            <a:r>
              <a:rPr lang="hr-HR" sz="1200" dirty="0"/>
              <a:t> </a:t>
            </a:r>
            <a:r>
              <a:rPr lang="hr-HR" sz="1200" dirty="0" err="1"/>
              <a:t>newly</a:t>
            </a:r>
            <a:r>
              <a:rPr lang="hr-HR" sz="1200" dirty="0"/>
              <a:t> </a:t>
            </a:r>
            <a:r>
              <a:rPr lang="hr-HR" sz="1200" dirty="0" err="1"/>
              <a:t>diagnosed</a:t>
            </a:r>
            <a:r>
              <a:rPr lang="hr-HR" sz="1200" dirty="0"/>
              <a:t>, </a:t>
            </a:r>
            <a:r>
              <a:rPr lang="hr-HR" sz="1200" dirty="0" err="1"/>
              <a:t>high-risk</a:t>
            </a:r>
            <a:r>
              <a:rPr lang="hr-HR" sz="1200" dirty="0"/>
              <a:t> </a:t>
            </a:r>
            <a:r>
              <a:rPr lang="hr-HR" sz="1200" dirty="0" err="1"/>
              <a:t>acute</a:t>
            </a:r>
            <a:r>
              <a:rPr lang="hr-HR" sz="1200" dirty="0"/>
              <a:t> </a:t>
            </a:r>
            <a:r>
              <a:rPr lang="hr-HR" sz="1200" dirty="0" err="1"/>
              <a:t>promyelocytic</a:t>
            </a:r>
            <a:r>
              <a:rPr lang="hr-HR" sz="1200" dirty="0"/>
              <a:t> </a:t>
            </a:r>
            <a:r>
              <a:rPr lang="hr-HR" sz="1200" dirty="0" err="1"/>
              <a:t>leukemia</a:t>
            </a:r>
            <a:r>
              <a:rPr lang="hr-HR" sz="1200"/>
              <a:t>. </a:t>
            </a:r>
            <a:r>
              <a:rPr lang="hr-HR" sz="1200" dirty="0"/>
              <a:t>EHA24 </a:t>
            </a:r>
            <a:r>
              <a:rPr lang="hr-HR" sz="1200" dirty="0" err="1"/>
              <a:t>Abstract</a:t>
            </a:r>
            <a:r>
              <a:rPr lang="hr-HR" sz="1200" dirty="0"/>
              <a:t> S102</a:t>
            </a:r>
          </a:p>
          <a:p>
            <a:r>
              <a:rPr lang="en-US" sz="1200" dirty="0"/>
              <a:t>NCCN Clinical Practice Guidelines in Oncology (NCCN Guidelines)</a:t>
            </a:r>
            <a:r>
              <a:rPr lang="hr-HR" sz="1200" dirty="0"/>
              <a:t>. </a:t>
            </a:r>
            <a:r>
              <a:rPr lang="hr-HR" sz="1200" dirty="0" err="1"/>
              <a:t>Acute</a:t>
            </a:r>
            <a:r>
              <a:rPr lang="hr-HR" sz="1200" dirty="0"/>
              <a:t> </a:t>
            </a:r>
            <a:r>
              <a:rPr lang="hr-HR" sz="1200" dirty="0" err="1"/>
              <a:t>Myeloid</a:t>
            </a:r>
            <a:r>
              <a:rPr lang="hr-HR" sz="1200" dirty="0"/>
              <a:t> </a:t>
            </a:r>
            <a:r>
              <a:rPr lang="hr-HR" sz="1200" dirty="0" err="1"/>
              <a:t>Leukemia</a:t>
            </a:r>
            <a:r>
              <a:rPr lang="hr-HR" sz="1200" dirty="0"/>
              <a:t>. </a:t>
            </a:r>
            <a:r>
              <a:rPr lang="en-US" sz="1200" dirty="0"/>
              <a:t>Version 3.2024 — May 17, 2024</a:t>
            </a:r>
            <a:r>
              <a:rPr lang="hr-HR" sz="1200" dirty="0"/>
              <a:t>. </a:t>
            </a:r>
            <a:r>
              <a:rPr lang="hr-HR" sz="1200" dirty="0">
                <a:hlinkClick r:id="rId2"/>
              </a:rPr>
              <a:t>https://www.nccn.org/guidelines/guidelines-detail?category=1&amp;id=1411</a:t>
            </a:r>
            <a:r>
              <a:rPr lang="hr-HR" sz="1200" dirty="0"/>
              <a:t> </a:t>
            </a:r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C431E1AF-AEE6-711D-D289-5AE443BE7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18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3971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35EF6E3-16A6-85A3-580F-30C56886CAC4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chemeClr val="tx2">
                <a:lumMod val="75000"/>
                <a:lumOff val="25000"/>
              </a:schemeClr>
            </a:solidFill>
          </a:ln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Sadržaj</a:t>
            </a:r>
            <a:r>
              <a:rPr lang="hr-HR" sz="2800" dirty="0"/>
              <a:t> 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8B19E99-A8B1-0EA7-97BD-1F0941C10C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5257801" cy="4351338"/>
          </a:xfrm>
        </p:spPr>
        <p:txBody>
          <a:bodyPr>
            <a:normAutofit/>
          </a:bodyPr>
          <a:lstStyle/>
          <a:p>
            <a:r>
              <a:rPr lang="hr-HR" sz="1800" dirty="0"/>
              <a:t>Dijagnoza APL i stratifikacija rizika s.3.</a:t>
            </a:r>
          </a:p>
          <a:p>
            <a:r>
              <a:rPr lang="hr-HR" sz="1800" dirty="0"/>
              <a:t>I. linija liječenja APL s.4.</a:t>
            </a:r>
          </a:p>
          <a:p>
            <a:r>
              <a:rPr lang="hr-HR" sz="1800" dirty="0"/>
              <a:t>APL ne-visokog rizika 18-70 godina  </a:t>
            </a:r>
          </a:p>
          <a:p>
            <a:pPr lvl="1"/>
            <a:r>
              <a:rPr lang="hr-HR" sz="1600" dirty="0"/>
              <a:t>ATO-ATRA s.5.</a:t>
            </a:r>
          </a:p>
          <a:p>
            <a:pPr lvl="1"/>
            <a:r>
              <a:rPr lang="hr-HR" sz="1600" dirty="0" err="1"/>
              <a:t>ATRA+kemoterapija</a:t>
            </a:r>
            <a:r>
              <a:rPr lang="hr-HR" sz="1600" dirty="0"/>
              <a:t> s.6.</a:t>
            </a:r>
          </a:p>
          <a:p>
            <a:r>
              <a:rPr lang="hr-HR" sz="1800" dirty="0"/>
              <a:t>APL visokog rizika 18-70 </a:t>
            </a:r>
          </a:p>
          <a:p>
            <a:pPr lvl="1"/>
            <a:r>
              <a:rPr lang="hr-HR" sz="1600" dirty="0" err="1"/>
              <a:t>ATRA+kemoterapija</a:t>
            </a:r>
            <a:r>
              <a:rPr lang="hr-HR" sz="1600" dirty="0"/>
              <a:t> s.7.</a:t>
            </a:r>
          </a:p>
          <a:p>
            <a:pPr lvl="1"/>
            <a:r>
              <a:rPr lang="hr-HR" sz="1600" dirty="0" err="1"/>
              <a:t>ATO-ATRA+kemoterapija</a:t>
            </a:r>
            <a:r>
              <a:rPr lang="hr-HR" sz="1600" dirty="0"/>
              <a:t> s.8.</a:t>
            </a:r>
          </a:p>
          <a:p>
            <a:r>
              <a:rPr lang="hr-HR" sz="1800" dirty="0"/>
              <a:t>Stariji bolesnici i bolesnici s </a:t>
            </a:r>
            <a:r>
              <a:rPr lang="hr-HR" sz="1800" dirty="0" err="1"/>
              <a:t>komorbiditetima</a:t>
            </a:r>
            <a:r>
              <a:rPr lang="hr-HR" sz="1800" dirty="0"/>
              <a:t> s.9.</a:t>
            </a:r>
          </a:p>
          <a:p>
            <a:r>
              <a:rPr lang="hr-HR" sz="1800" dirty="0"/>
              <a:t>Liječenje APL u trudnoći s.10.</a:t>
            </a:r>
          </a:p>
        </p:txBody>
      </p:sp>
      <p:sp>
        <p:nvSpPr>
          <p:cNvPr id="4" name="Rezervirano mjesto sadržaja 3">
            <a:extLst>
              <a:ext uri="{FF2B5EF4-FFF2-40B4-BE49-F238E27FC236}">
                <a16:creationId xmlns:a16="http://schemas.microsoft.com/office/drawing/2014/main" id="{676548A9-04A7-2833-436F-B428634B67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20047" y="1825625"/>
            <a:ext cx="5133753" cy="4351338"/>
          </a:xfrm>
        </p:spPr>
        <p:txBody>
          <a:bodyPr>
            <a:normAutofit/>
          </a:bodyPr>
          <a:lstStyle/>
          <a:p>
            <a:r>
              <a:rPr lang="hr-HR" sz="1800" dirty="0"/>
              <a:t>Profilaksa CNS-a s.11.</a:t>
            </a:r>
          </a:p>
          <a:p>
            <a:r>
              <a:rPr lang="hr-HR" sz="1800" dirty="0"/>
              <a:t>Postupak po završetku liječenja s.12.</a:t>
            </a:r>
          </a:p>
          <a:p>
            <a:r>
              <a:rPr lang="hr-HR" sz="1800" dirty="0"/>
              <a:t>II. linija liječenja APL  </a:t>
            </a:r>
          </a:p>
          <a:p>
            <a:pPr lvl="1"/>
            <a:r>
              <a:rPr lang="hr-HR" sz="1600" dirty="0"/>
              <a:t>Molekularni </a:t>
            </a:r>
            <a:r>
              <a:rPr lang="hr-HR" sz="1600" dirty="0" err="1"/>
              <a:t>relaps</a:t>
            </a:r>
            <a:r>
              <a:rPr lang="hr-HR" sz="1600" dirty="0"/>
              <a:t>, </a:t>
            </a:r>
            <a:r>
              <a:rPr lang="hr-HR" sz="1600" dirty="0" err="1"/>
              <a:t>perzistirajući</a:t>
            </a:r>
            <a:r>
              <a:rPr lang="hr-HR" sz="1600" dirty="0"/>
              <a:t> PCR+, hematološki </a:t>
            </a:r>
            <a:r>
              <a:rPr lang="hr-HR" sz="1600" dirty="0" err="1"/>
              <a:t>relaps</a:t>
            </a:r>
            <a:r>
              <a:rPr lang="hr-HR" sz="1600" dirty="0"/>
              <a:t> s.13.</a:t>
            </a:r>
          </a:p>
          <a:p>
            <a:pPr lvl="1"/>
            <a:r>
              <a:rPr lang="hr-HR" sz="1600" dirty="0"/>
              <a:t>CNS </a:t>
            </a:r>
            <a:r>
              <a:rPr lang="hr-HR" sz="1600" dirty="0" err="1"/>
              <a:t>relaps</a:t>
            </a:r>
            <a:r>
              <a:rPr lang="hr-HR" sz="1600" dirty="0"/>
              <a:t> s.14</a:t>
            </a:r>
          </a:p>
          <a:p>
            <a:r>
              <a:rPr lang="hr-HR" sz="1800" dirty="0" err="1"/>
              <a:t>Suportivna</a:t>
            </a:r>
            <a:r>
              <a:rPr lang="hr-HR" sz="1800" dirty="0"/>
              <a:t> terapija u APL s.15.</a:t>
            </a:r>
          </a:p>
          <a:p>
            <a:r>
              <a:rPr lang="hr-HR" sz="1800" dirty="0"/>
              <a:t>Diferencijacijski sindrom s.16.</a:t>
            </a:r>
          </a:p>
          <a:p>
            <a:r>
              <a:rPr lang="hr-HR" sz="1800" dirty="0"/>
              <a:t>Molekularne varijante APL s.17.</a:t>
            </a:r>
          </a:p>
          <a:p>
            <a:r>
              <a:rPr lang="hr-HR" sz="1800" dirty="0"/>
              <a:t>Literatura s.18.</a:t>
            </a:r>
          </a:p>
          <a:p>
            <a:endParaRPr lang="hr-HR" sz="1800" dirty="0"/>
          </a:p>
          <a:p>
            <a:endParaRPr lang="hr-HR" sz="1800" dirty="0"/>
          </a:p>
        </p:txBody>
      </p:sp>
      <p:sp>
        <p:nvSpPr>
          <p:cNvPr id="5" name="Rezervirano mjesto broja slajda 4">
            <a:extLst>
              <a:ext uri="{FF2B5EF4-FFF2-40B4-BE49-F238E27FC236}">
                <a16:creationId xmlns:a16="http://schemas.microsoft.com/office/drawing/2014/main" id="{9FBE26FE-F3DA-49D7-2703-1B7E733CB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60579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0A1A56-38CC-2A78-A72C-C4311EE9F579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Dijagnoza akutne </a:t>
            </a:r>
            <a:r>
              <a:rPr lang="hr-HR" sz="2800" dirty="0" err="1">
                <a:solidFill>
                  <a:schemeClr val="tx2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promijelocitne</a:t>
            </a:r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 leukemije (APL) </a:t>
            </a:r>
            <a:b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</a:br>
            <a:r>
              <a:rPr lang="hr-HR" sz="2800" dirty="0">
                <a:solidFill>
                  <a:schemeClr val="tx2">
                    <a:lumMod val="75000"/>
                    <a:lumOff val="25000"/>
                  </a:schemeClr>
                </a:solidFill>
                <a:cs typeface="Calibri" panose="020F0502020204030204" pitchFamily="34" charset="0"/>
              </a:rPr>
              <a:t>i stratifikacija rizika</a:t>
            </a:r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B838FDD2-B0C2-B7B0-4F77-343609531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1800" b="1" dirty="0"/>
              <a:t>Dijagnostika</a:t>
            </a:r>
            <a:r>
              <a:rPr lang="hr-HR" sz="1800" dirty="0"/>
              <a:t>: citologija (morfologija), </a:t>
            </a:r>
            <a:r>
              <a:rPr lang="hr-HR" sz="1800" dirty="0" err="1"/>
              <a:t>imunofenotipizacija</a:t>
            </a:r>
            <a:r>
              <a:rPr lang="hr-HR" sz="1800" dirty="0"/>
              <a:t>, </a:t>
            </a:r>
            <a:r>
              <a:rPr lang="hr-HR" sz="1800" dirty="0" err="1"/>
              <a:t>kariogram</a:t>
            </a:r>
            <a:r>
              <a:rPr lang="hr-HR" sz="1800" dirty="0"/>
              <a:t> i FISH, molekularna </a:t>
            </a:r>
          </a:p>
          <a:p>
            <a:pPr>
              <a:spcBef>
                <a:spcPts val="0"/>
              </a:spcBef>
            </a:pPr>
            <a:r>
              <a:rPr lang="hr-HR" sz="1800" dirty="0"/>
              <a:t>Temelj dijagnoze: </a:t>
            </a:r>
          </a:p>
          <a:p>
            <a:pPr lvl="1"/>
            <a:r>
              <a:rPr lang="hr-HR" sz="1600" dirty="0"/>
              <a:t>Prisustvo fuzijskog prijepisa </a:t>
            </a:r>
            <a:r>
              <a:rPr lang="hr-HR" sz="1600" i="1" dirty="0"/>
              <a:t>PML::RARA</a:t>
            </a:r>
            <a:r>
              <a:rPr lang="hr-HR" sz="1600" dirty="0"/>
              <a:t>, bez obzira na udio </a:t>
            </a:r>
            <a:r>
              <a:rPr lang="hr-HR" sz="1600" dirty="0" err="1"/>
              <a:t>blasta</a:t>
            </a:r>
            <a:r>
              <a:rPr lang="hr-HR" sz="1600" dirty="0"/>
              <a:t> u koštanoj srži (WHO 2022.)</a:t>
            </a:r>
          </a:p>
          <a:p>
            <a:pPr lvl="1"/>
            <a:r>
              <a:rPr lang="hr-HR" sz="1600" dirty="0"/>
              <a:t>Prisustvo </a:t>
            </a:r>
            <a:r>
              <a:rPr lang="fr-FR" sz="1600" dirty="0"/>
              <a:t>t(15;17)(q24.1;q21.2)/</a:t>
            </a:r>
            <a:r>
              <a:rPr lang="fr-FR" sz="1600" i="1" dirty="0"/>
              <a:t>PML::RARA </a:t>
            </a:r>
            <a:r>
              <a:rPr lang="hr-HR" sz="1600" dirty="0"/>
              <a:t>ili drugog </a:t>
            </a:r>
            <a:r>
              <a:rPr lang="fr-FR" sz="1600" i="1" dirty="0"/>
              <a:t>RARA </a:t>
            </a:r>
            <a:r>
              <a:rPr lang="hr-HR" sz="1600" dirty="0" err="1"/>
              <a:t>rearanžmana</a:t>
            </a:r>
            <a:r>
              <a:rPr lang="hr-HR" sz="1600" dirty="0"/>
              <a:t> s </a:t>
            </a:r>
            <a:r>
              <a:rPr lang="hr-HR" sz="1600" u="sng" dirty="0"/>
              <a:t>&gt;</a:t>
            </a:r>
            <a:r>
              <a:rPr lang="fr-FR" sz="1600" dirty="0"/>
              <a:t>10%</a:t>
            </a:r>
            <a:r>
              <a:rPr lang="hr-HR" sz="1600" dirty="0"/>
              <a:t> </a:t>
            </a:r>
            <a:r>
              <a:rPr lang="hr-HR" sz="1600" dirty="0" err="1"/>
              <a:t>blasta</a:t>
            </a:r>
            <a:r>
              <a:rPr lang="hr-HR" sz="1600" dirty="0"/>
              <a:t> u koštanoj srži (ICC 2022.)</a:t>
            </a:r>
          </a:p>
          <a:p>
            <a:pPr lvl="1"/>
            <a:endParaRPr lang="hr-HR" sz="1800" dirty="0"/>
          </a:p>
          <a:p>
            <a:pPr>
              <a:spcBef>
                <a:spcPts val="0"/>
              </a:spcBef>
            </a:pPr>
            <a:r>
              <a:rPr lang="hr-HR" sz="1800" b="1" dirty="0"/>
              <a:t>Stratifikacija rizika</a:t>
            </a:r>
            <a:r>
              <a:rPr lang="hr-HR" sz="1800" dirty="0"/>
              <a:t> – ovisno o vrijednostima leukocita:</a:t>
            </a:r>
          </a:p>
          <a:p>
            <a:pPr lvl="1"/>
            <a:r>
              <a:rPr lang="hr-HR" sz="1600" b="1" dirty="0"/>
              <a:t>Ne-visoki rizik</a:t>
            </a:r>
            <a:r>
              <a:rPr lang="hr-HR" sz="1600" dirty="0"/>
              <a:t> L </a:t>
            </a:r>
            <a:r>
              <a:rPr lang="hr-HR" sz="1600" u="sng" dirty="0"/>
              <a:t>&lt;</a:t>
            </a:r>
            <a:r>
              <a:rPr lang="hr-HR" sz="1600" dirty="0"/>
              <a:t>10x10</a:t>
            </a:r>
            <a:r>
              <a:rPr lang="hr-HR" sz="1600" baseline="30000" dirty="0"/>
              <a:t>9</a:t>
            </a:r>
            <a:r>
              <a:rPr lang="hr-HR" sz="1600" dirty="0"/>
              <a:t>/L</a:t>
            </a:r>
          </a:p>
          <a:p>
            <a:pPr lvl="2"/>
            <a:r>
              <a:rPr lang="hr-HR" sz="1200" dirty="0"/>
              <a:t>Niski: </a:t>
            </a:r>
            <a:r>
              <a:rPr lang="hr-HR" sz="1200" dirty="0" err="1"/>
              <a:t>Trc</a:t>
            </a:r>
            <a:r>
              <a:rPr lang="hr-HR" sz="1200" dirty="0"/>
              <a:t> &gt;40x10</a:t>
            </a:r>
            <a:r>
              <a:rPr lang="hr-HR" sz="1200" baseline="30000" dirty="0"/>
              <a:t>9</a:t>
            </a:r>
            <a:r>
              <a:rPr lang="hr-HR" sz="1200" dirty="0"/>
              <a:t>/L</a:t>
            </a:r>
          </a:p>
          <a:p>
            <a:pPr lvl="2"/>
            <a:r>
              <a:rPr lang="hr-HR" sz="1200" dirty="0" err="1"/>
              <a:t>Intermedijarni</a:t>
            </a:r>
            <a:r>
              <a:rPr lang="hr-HR" sz="1200" dirty="0"/>
              <a:t>: </a:t>
            </a:r>
            <a:r>
              <a:rPr lang="hr-HR" sz="1200" dirty="0" err="1"/>
              <a:t>Trc</a:t>
            </a:r>
            <a:r>
              <a:rPr lang="hr-HR" sz="1200" dirty="0"/>
              <a:t> </a:t>
            </a:r>
            <a:r>
              <a:rPr lang="hr-HR" sz="1200" u="sng" dirty="0"/>
              <a:t>&lt;</a:t>
            </a:r>
            <a:r>
              <a:rPr lang="hr-HR" sz="1200" dirty="0"/>
              <a:t>40x10</a:t>
            </a:r>
            <a:r>
              <a:rPr lang="hr-HR" sz="1200" baseline="30000" dirty="0"/>
              <a:t>9</a:t>
            </a:r>
            <a:r>
              <a:rPr lang="hr-HR" sz="1200" dirty="0"/>
              <a:t>/L</a:t>
            </a:r>
          </a:p>
          <a:p>
            <a:pPr lvl="1"/>
            <a:r>
              <a:rPr lang="hr-HR" sz="1600" b="1" dirty="0"/>
              <a:t>Visoki rizik </a:t>
            </a:r>
            <a:r>
              <a:rPr lang="hr-HR" sz="1600" dirty="0"/>
              <a:t>L &gt;10x10</a:t>
            </a:r>
            <a:r>
              <a:rPr lang="hr-HR" sz="1600" baseline="30000" dirty="0"/>
              <a:t>9</a:t>
            </a:r>
            <a:r>
              <a:rPr lang="hr-HR" sz="1600" dirty="0"/>
              <a:t>/L</a:t>
            </a:r>
          </a:p>
          <a:p>
            <a:r>
              <a:rPr lang="hr-HR" sz="1800" dirty="0" err="1"/>
              <a:t>Prisutstvo</a:t>
            </a:r>
            <a:r>
              <a:rPr lang="hr-HR" sz="1800" dirty="0"/>
              <a:t> </a:t>
            </a:r>
            <a:r>
              <a:rPr lang="hr-HR" sz="1800" dirty="0" err="1"/>
              <a:t>mut</a:t>
            </a:r>
            <a:r>
              <a:rPr lang="hr-HR" sz="1800" dirty="0"/>
              <a:t>. </a:t>
            </a:r>
            <a:r>
              <a:rPr lang="hr-HR" sz="1800" i="1" dirty="0"/>
              <a:t>FLT3</a:t>
            </a:r>
            <a:r>
              <a:rPr lang="hr-HR" sz="1800" dirty="0"/>
              <a:t> ne mijenja terapijski pristup</a:t>
            </a:r>
          </a:p>
          <a:p>
            <a:r>
              <a:rPr lang="hr-HR" sz="1800" dirty="0"/>
              <a:t>Liječenje APL sekundarne </a:t>
            </a:r>
            <a:r>
              <a:rPr lang="hr-HR" sz="1800" dirty="0" err="1"/>
              <a:t>kemo</a:t>
            </a:r>
            <a:r>
              <a:rPr lang="hr-HR" sz="1800" dirty="0"/>
              <a:t>/radio-terapiji bez razlike je u odnosu na </a:t>
            </a:r>
            <a:r>
              <a:rPr lang="hr-HR" sz="1800" i="1" dirty="0"/>
              <a:t>de novo</a:t>
            </a:r>
            <a:endParaRPr lang="hr-HR" sz="1800" dirty="0"/>
          </a:p>
        </p:txBody>
      </p:sp>
      <p:sp>
        <p:nvSpPr>
          <p:cNvPr id="4" name="Rezervirano mjesto broja slajda 3">
            <a:extLst>
              <a:ext uri="{FF2B5EF4-FFF2-40B4-BE49-F238E27FC236}">
                <a16:creationId xmlns:a16="http://schemas.microsoft.com/office/drawing/2014/main" id="{5D649FE6-4838-6B9B-CF50-E91F67439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0770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TextShape 1"/>
          <p:cNvSpPr txBox="1"/>
          <p:nvPr/>
        </p:nvSpPr>
        <p:spPr>
          <a:xfrm>
            <a:off x="838080" y="326880"/>
            <a:ext cx="10515240" cy="1325160"/>
          </a:xfrm>
          <a:prstGeom prst="rect">
            <a:avLst/>
          </a:prstGeom>
          <a:noFill/>
          <a:ln w="9360">
            <a:solidFill>
              <a:srgbClr val="4472C4"/>
            </a:solidFill>
            <a:round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280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Calibri"/>
              </a:rPr>
              <a:t>1.  linija liječenja akutne promijelocitne leukemije – APL</a:t>
            </a:r>
            <a:endParaRPr lang="sr-Latn-RS" sz="2800" strike="noStrike" spc="-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85" name="TextShape 2"/>
          <p:cNvSpPr txBox="1"/>
          <p:nvPr/>
        </p:nvSpPr>
        <p:spPr>
          <a:xfrm>
            <a:off x="838080" y="1836193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107000"/>
              </a:lnSpc>
              <a:spcBef>
                <a:spcPts val="6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lang="sr-Latn-RS" b="1" spc="-1" dirty="0">
                <a:solidFill>
                  <a:srgbClr val="FF0000"/>
                </a:solidFill>
                <a:ea typeface="Calibri"/>
              </a:rPr>
              <a:t>APL je hitno stanje</a:t>
            </a:r>
            <a:endParaRPr lang="sr-Latn-RS" b="1" strike="noStrike" spc="-1" dirty="0">
              <a:solidFill>
                <a:srgbClr val="FF0000"/>
              </a:solidFill>
              <a:ea typeface="Calibri"/>
            </a:endParaRPr>
          </a:p>
          <a:p>
            <a:pPr marL="228600" indent="-228240">
              <a:lnSpc>
                <a:spcPct val="107000"/>
              </a:lnSpc>
              <a:spcBef>
                <a:spcPts val="6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lang="sr-Latn-RS" strike="noStrike" spc="-1" dirty="0">
                <a:solidFill>
                  <a:srgbClr val="000000"/>
                </a:solidFill>
                <a:ea typeface="Calibri"/>
              </a:rPr>
              <a:t>Pri</a:t>
            </a:r>
            <a:r>
              <a:rPr lang="sr-Latn-RS" b="1" strike="noStrike" spc="-1" dirty="0">
                <a:solidFill>
                  <a:srgbClr val="000000"/>
                </a:solidFill>
                <a:ea typeface="Calibri"/>
              </a:rPr>
              <a:t> </a:t>
            </a:r>
            <a:r>
              <a:rPr lang="sr-Latn-RS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sumnji na APL 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potrebno je odmah započeti terapiju </a:t>
            </a:r>
            <a:r>
              <a:rPr lang="sr-Latn-RS" b="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ATRAom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</a:t>
            </a:r>
            <a:r>
              <a:rPr lang="sr-Latn-RS" b="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45 mg/m</a:t>
            </a:r>
            <a:r>
              <a:rPr lang="sr-Latn-RS" b="0" strike="noStrike" spc="-1" baseline="30000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2 </a:t>
            </a:r>
            <a:r>
              <a:rPr lang="sr-Latn-RS" b="0" strike="noStrike" spc="-1" dirty="0">
                <a:ea typeface="Calibri"/>
              </a:rPr>
              <a:t>u </a:t>
            </a:r>
            <a:r>
              <a:rPr lang="sr-Latn-RS" b="0" strike="noStrike" spc="-1" dirty="0" err="1">
                <a:ea typeface="Calibri"/>
              </a:rPr>
              <a:t>dvije</a:t>
            </a:r>
            <a:r>
              <a:rPr lang="sr-Latn-RS" b="0" strike="noStrike" spc="-1" dirty="0">
                <a:ea typeface="Calibri"/>
              </a:rPr>
              <a:t> doze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! </a:t>
            </a:r>
            <a:br>
              <a:rPr lang="sr-Latn-RS" b="0" strike="noStrike" spc="-1" dirty="0">
                <a:solidFill>
                  <a:srgbClr val="000000"/>
                </a:solidFill>
                <a:ea typeface="Calibri"/>
              </a:rPr>
            </a:b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(zaokružiti na najbližih 10 mg)</a:t>
            </a:r>
            <a:endParaRPr lang="sr-Latn-RS" b="0" strike="noStrike" spc="-1" dirty="0">
              <a:solidFill>
                <a:srgbClr val="000000"/>
              </a:solidFill>
            </a:endParaRPr>
          </a:p>
          <a:p>
            <a:pPr marL="685800" lvl="1" indent="-228240">
              <a:lnSpc>
                <a:spcPct val="107000"/>
              </a:lnSpc>
              <a:spcBef>
                <a:spcPts val="601"/>
              </a:spcBef>
              <a:spcAft>
                <a:spcPts val="799"/>
              </a:spcAft>
              <a:buClr>
                <a:srgbClr val="000000"/>
              </a:buClr>
              <a:buFont typeface="Arial"/>
              <a:buChar char="•"/>
            </a:pPr>
            <a:r>
              <a:rPr lang="sr-Latn-RS" strike="noStrike" spc="-1" dirty="0">
                <a:solidFill>
                  <a:srgbClr val="000000"/>
                </a:solidFill>
                <a:ea typeface="Calibri"/>
              </a:rPr>
              <a:t>Bolesnici &lt;20 godina ATRA 25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endParaRPr lang="sr-Latn-RS" strike="noStrike" spc="-1" dirty="0">
              <a:solidFill>
                <a:srgbClr val="000000"/>
              </a:solidFill>
              <a:ea typeface="Calibri"/>
            </a:endParaRPr>
          </a:p>
        </p:txBody>
      </p:sp>
      <p:sp>
        <p:nvSpPr>
          <p:cNvPr id="86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4806461-8C43-4A8E-BD3B-35FE97FFC23F}" type="slidenum">
              <a:rPr lang="hr-HR" sz="1200" b="0" strike="noStrike" spc="-1">
                <a:solidFill>
                  <a:srgbClr val="8B8B8B"/>
                </a:solidFill>
                <a:latin typeface="Calibri"/>
              </a:rPr>
              <a:t>4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7009DE0F-7357-81D8-85CA-A8FE755F3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4</a:t>
            </a:fld>
            <a:endParaRPr lang="hr-H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solidFill>
              <a:schemeClr val="tx2">
                <a:lumMod val="75000"/>
                <a:lumOff val="25000"/>
              </a:schemeClr>
            </a:solidFill>
            <a:round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280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Calibri"/>
              </a:rPr>
              <a:t>APL - bolesnici ne-visokog rizika L</a:t>
            </a:r>
            <a:r>
              <a:rPr lang="sr-Latn-RS" sz="2800" u="sng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uFillTx/>
                <a:latin typeface="+mj-lt"/>
                <a:ea typeface="Calibri"/>
              </a:rPr>
              <a:t>&lt;</a:t>
            </a:r>
            <a:r>
              <a:rPr lang="sr-Latn-RS" sz="280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Calibri"/>
              </a:rPr>
              <a:t>10 dob 18-70 godina (I)</a:t>
            </a:r>
            <a:endParaRPr lang="sr-Latn-RS" sz="2800" strike="noStrike" spc="-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88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b="1" u="sng" strike="noStrike" spc="-1" dirty="0">
                <a:solidFill>
                  <a:srgbClr val="000000"/>
                </a:solidFill>
                <a:uFillTx/>
                <a:ea typeface="Calibri"/>
              </a:rPr>
              <a:t>Indukcija ATRA+ATO</a:t>
            </a:r>
            <a:r>
              <a:rPr lang="sr-Latn-RS" b="0" u="sng" strike="noStrike" spc="-1" dirty="0">
                <a:solidFill>
                  <a:srgbClr val="000000"/>
                </a:solidFill>
                <a:uFillTx/>
                <a:ea typeface="Calibri"/>
              </a:rPr>
              <a:t> 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– do 28. dana, ili do ukupno 60 dana* ukoliko nije postignuta KR/KRi do D28; </a:t>
            </a:r>
            <a:br>
              <a:rPr dirty="0"/>
            </a:b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ATRA** 45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u dvije doze, ATO 0.15 mg iv dnevno;</a:t>
            </a:r>
            <a:br>
              <a:rPr dirty="0"/>
            </a:br>
            <a:endParaRPr lang="sr-Latn-RS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7000"/>
              </a:lnSpc>
              <a:spcBef>
                <a:spcPts val="601"/>
              </a:spcBef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r>
              <a:rPr lang="sr-Latn-RS" b="1" u="sng" strike="noStrike" spc="-1" dirty="0">
                <a:solidFill>
                  <a:srgbClr val="000000"/>
                </a:solidFill>
                <a:ea typeface="Calibri"/>
              </a:rPr>
              <a:t>Konsolidacija ATRA+ATO 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treba započeti nakon hematološkog oporavka i čine je četiri 8-tjedna konsolidacijska ciklusa</a:t>
            </a:r>
            <a:br>
              <a:rPr dirty="0"/>
            </a:b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ATRA 45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u dvije doze kroz 2 tjedna svaka 4 tjedna do ukupno 7 ciklusa, ATO 0.15 mg iv 5 dana u tjednu kroz 4 tjedna svakih 8 tjedana do ukupno 4 ciklusa</a:t>
            </a:r>
            <a:endParaRPr lang="sr-Latn-RS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7000"/>
              </a:lnSpc>
              <a:spcBef>
                <a:spcPts val="601"/>
              </a:spcBef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Bez terapije održavanja</a:t>
            </a:r>
          </a:p>
          <a:p>
            <a:pPr marL="343080" indent="-342720">
              <a:lnSpc>
                <a:spcPct val="107000"/>
              </a:lnSpc>
              <a:spcBef>
                <a:spcPts val="601"/>
              </a:spcBef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endParaRPr lang="sr-Latn-RS" spc="-1" dirty="0">
              <a:solidFill>
                <a:srgbClr val="000000"/>
              </a:solidFill>
            </a:endParaRPr>
          </a:p>
          <a:p>
            <a:pPr marL="360">
              <a:lnSpc>
                <a:spcPct val="107000"/>
              </a:lnSpc>
              <a:spcBef>
                <a:spcPts val="601"/>
              </a:spcBef>
              <a:spcAft>
                <a:spcPts val="799"/>
              </a:spcAft>
              <a:buClr>
                <a:srgbClr val="000000"/>
              </a:buClr>
            </a:pPr>
            <a:r>
              <a:rPr lang="hr-HR" dirty="0"/>
              <a:t>*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citološka punkcija KS 28-35. dan (morfologija) – ponavljati 1xtjedno do remisije</a:t>
            </a:r>
            <a:br>
              <a:rPr lang="sr-Latn-RS" b="0" strike="noStrike" spc="-1" dirty="0">
                <a:solidFill>
                  <a:srgbClr val="000000"/>
                </a:solidFill>
                <a:ea typeface="Calibri"/>
              </a:rPr>
            </a:b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PCR treba učiniti po završetku konsolidacije, ili ranije – 3-4 mjeseca od početka konsolidacije</a:t>
            </a:r>
            <a:br>
              <a:rPr lang="sr-Latn-RS" b="0" strike="noStrike" spc="-1" dirty="0">
                <a:solidFill>
                  <a:srgbClr val="000000"/>
                </a:solidFill>
                <a:ea typeface="Calibri"/>
              </a:rPr>
            </a:br>
            <a:r>
              <a:rPr lang="sr-Latn-RS" strike="noStrike" spc="-1" dirty="0">
                <a:solidFill>
                  <a:srgbClr val="000000"/>
                </a:solidFill>
                <a:ea typeface="Calibri"/>
              </a:rPr>
              <a:t>**Bolesnici &lt;20 godina ATRA dnevna doza 25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endParaRPr lang="sr-Latn-RS" strike="noStrike" spc="-1" dirty="0">
              <a:solidFill>
                <a:srgbClr val="000000"/>
              </a:solidFill>
              <a:ea typeface="Calibri"/>
            </a:endParaRPr>
          </a:p>
          <a:p>
            <a:pPr marL="360">
              <a:lnSpc>
                <a:spcPct val="107000"/>
              </a:lnSpc>
              <a:spcBef>
                <a:spcPts val="601"/>
              </a:spcBef>
              <a:spcAft>
                <a:spcPts val="799"/>
              </a:spcAft>
              <a:buClr>
                <a:srgbClr val="000000"/>
              </a:buClr>
            </a:pPr>
            <a:endParaRPr lang="sr-Latn-RS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7000"/>
              </a:lnSpc>
              <a:spcBef>
                <a:spcPts val="601"/>
              </a:spcBef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endParaRPr lang="sr-Latn-RS" b="0" strike="noStrike" spc="-1" dirty="0">
              <a:solidFill>
                <a:srgbClr val="000000"/>
              </a:solidFill>
            </a:endParaRPr>
          </a:p>
        </p:txBody>
      </p:sp>
      <p:sp>
        <p:nvSpPr>
          <p:cNvPr id="89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044C4A6-3D84-4235-9D04-223CE826EE5C}" type="slidenum">
              <a:rPr lang="hr-HR" sz="1200" b="0" strike="noStrike" spc="-1">
                <a:solidFill>
                  <a:srgbClr val="8B8B8B"/>
                </a:solidFill>
                <a:latin typeface="Calibri"/>
              </a:rPr>
              <a:t>5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5680F6B1-F420-BB83-A242-8833CF3E0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5</a:t>
            </a:fld>
            <a:endParaRPr lang="hr-H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Shape 1"/>
          <p:cNvSpPr txBox="1"/>
          <p:nvPr/>
        </p:nvSpPr>
        <p:spPr>
          <a:xfrm>
            <a:off x="838080" y="1825560"/>
            <a:ext cx="1013472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b="1" u="sng" strike="noStrike" spc="-1" dirty="0">
                <a:solidFill>
                  <a:srgbClr val="000000"/>
                </a:solidFill>
              </a:rPr>
              <a:t>Alternativna terapija:  </a:t>
            </a:r>
            <a:r>
              <a:rPr lang="sr-Latn-RS" b="1" u="sng" strike="noStrike" spc="-1" dirty="0" err="1">
                <a:solidFill>
                  <a:srgbClr val="000000"/>
                </a:solidFill>
              </a:rPr>
              <a:t>ATRA+kemotrapija</a:t>
            </a:r>
            <a:r>
              <a:rPr lang="sr-Latn-RS" strike="noStrike" spc="-1" dirty="0">
                <a:solidFill>
                  <a:srgbClr val="000000"/>
                </a:solidFill>
              </a:rPr>
              <a:t> prema protokolu PETHEMA/HOVON79: </a:t>
            </a: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b="1" u="sng" strike="noStrike" spc="-1" dirty="0">
                <a:solidFill>
                  <a:srgbClr val="000000"/>
                </a:solidFill>
                <a:ea typeface="Calibri"/>
              </a:rPr>
              <a:t>Indukcija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</a:t>
            </a:r>
            <a:r>
              <a:rPr lang="sr-Latn-RS" spc="-1" dirty="0">
                <a:solidFill>
                  <a:srgbClr val="000000"/>
                </a:solidFill>
                <a:ea typeface="Calibri"/>
              </a:rPr>
              <a:t>AIDA: 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ATRA* 45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u dvije doze (do KR*, max do D90) + IDA 12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D2,4,6,8; </a:t>
            </a:r>
            <a:endParaRPr lang="sr-Latn-RS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r>
              <a:rPr lang="sr-Latn-RS" b="1" u="sng" spc="-1" dirty="0">
                <a:solidFill>
                  <a:srgbClr val="000000"/>
                </a:solidFill>
                <a:ea typeface="Calibri"/>
              </a:rPr>
              <a:t>Konsolidacija</a:t>
            </a:r>
            <a:r>
              <a:rPr lang="sr-Latn-RS" spc="-1" dirty="0">
                <a:solidFill>
                  <a:srgbClr val="000000"/>
                </a:solidFill>
                <a:ea typeface="Calibri"/>
              </a:rPr>
              <a:t> - po </a:t>
            </a:r>
            <a:r>
              <a:rPr lang="sr-Latn-RS" strike="noStrike" spc="-1" dirty="0">
                <a:solidFill>
                  <a:srgbClr val="000000"/>
                </a:solidFill>
                <a:ea typeface="Calibri"/>
              </a:rPr>
              <a:t>hematološkom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oporavku nastaviti ATRA 45 mg/ 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15 dana, IDA 5 ili 7 mg/ 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4 dana </a:t>
            </a:r>
            <a:br>
              <a:rPr dirty="0"/>
            </a:br>
            <a:endParaRPr lang="hr-HR" dirty="0"/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endParaRPr lang="sr-Latn-RS" b="1" strike="noStrike" spc="-1" dirty="0">
              <a:solidFill>
                <a:srgbClr val="000000"/>
              </a:solidFill>
              <a:ea typeface="Calibri"/>
            </a:endParaRPr>
          </a:p>
          <a:p>
            <a:pPr marL="36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</a:pPr>
            <a:endParaRPr lang="sr-Latn-RS" b="1" strike="noStrike" spc="-1" dirty="0">
              <a:solidFill>
                <a:srgbClr val="000000"/>
              </a:solidFill>
              <a:ea typeface="Calibri"/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r>
              <a:rPr lang="sr-Latn-RS" b="1" u="sng" strike="noStrike" spc="-1" dirty="0">
                <a:solidFill>
                  <a:srgbClr val="000000"/>
                </a:solidFill>
                <a:ea typeface="Calibri"/>
              </a:rPr>
              <a:t>Održavanje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2 godine ATRA 45 mg/m²/d 15 dana (svaka 3 mjeseca); nakon ATRAe - metotreksat 15 mg/ m²/d (tjedno), 6-mercaptopurin 50 mg/m²/d </a:t>
            </a:r>
          </a:p>
          <a:p>
            <a:pPr marL="36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</a:pPr>
            <a:r>
              <a:rPr lang="sr-Latn-RS" strike="noStrike" spc="-1" dirty="0">
                <a:solidFill>
                  <a:srgbClr val="000000"/>
                </a:solidFill>
                <a:ea typeface="Calibri"/>
              </a:rPr>
              <a:t>* Bolesnici &lt;20 godina ATRA dnevna doza 25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 </a:t>
            </a:r>
            <a:b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</a:br>
            <a:r>
              <a:rPr lang="sr-Latn-RS" spc="-1" dirty="0">
                <a:solidFill>
                  <a:srgbClr val="000000"/>
                </a:solidFill>
                <a:ea typeface="Calibri"/>
              </a:rPr>
              <a:t>**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Citološka punkcija KS 28. dan (morfologija) – ponavljati 1xtjedno do remisije</a:t>
            </a:r>
            <a:endParaRPr lang="sr-Latn-RS" strike="noStrike" spc="-1" dirty="0">
              <a:solidFill>
                <a:srgbClr val="000000"/>
              </a:solidFill>
              <a:ea typeface="Calibri"/>
            </a:endParaRPr>
          </a:p>
        </p:txBody>
      </p:sp>
      <p:sp>
        <p:nvSpPr>
          <p:cNvPr id="91" name="TextShape 2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solidFill>
              <a:srgbClr val="4472C4"/>
            </a:solidFill>
            <a:round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280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Calibri"/>
              </a:rPr>
              <a:t>APL - bolesnici ne-visokog rizika L</a:t>
            </a:r>
            <a:r>
              <a:rPr lang="sr-Latn-RS" sz="2800" u="sng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uFillTx/>
                <a:latin typeface="+mj-lt"/>
                <a:ea typeface="Calibri"/>
              </a:rPr>
              <a:t>&lt;</a:t>
            </a:r>
            <a:r>
              <a:rPr lang="sr-Latn-RS" sz="280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Calibri"/>
              </a:rPr>
              <a:t>10 dob 18-70 godina (II) </a:t>
            </a:r>
            <a:endParaRPr lang="sr-Latn-RS" sz="2800" strike="noStrike" spc="-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2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46B9DC16-1D17-4738-829C-38A4836DACD8}" type="slidenum">
              <a:rPr lang="hr-HR" sz="1200" b="0" strike="noStrike" spc="-1">
                <a:solidFill>
                  <a:srgbClr val="8B8B8B"/>
                </a:solidFill>
                <a:latin typeface="Calibri"/>
              </a:rPr>
              <a:t>6</a:t>
            </a:fld>
            <a:endParaRPr lang="hr-HR" sz="1200" b="0" strike="noStrike" spc="-1">
              <a:latin typeface="Times New Roman"/>
            </a:endParaRPr>
          </a:p>
        </p:txBody>
      </p:sp>
      <p:graphicFrame>
        <p:nvGraphicFramePr>
          <p:cNvPr id="5" name="Rezervirano mjesto sadržaja 4">
            <a:extLst>
              <a:ext uri="{FF2B5EF4-FFF2-40B4-BE49-F238E27FC236}">
                <a16:creationId xmlns:a16="http://schemas.microsoft.com/office/drawing/2014/main" id="{369F0522-FE56-3E3E-CDB7-9703983C607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17977663"/>
              </p:ext>
            </p:extLst>
          </p:nvPr>
        </p:nvGraphicFramePr>
        <p:xfrm>
          <a:off x="1153634" y="3233202"/>
          <a:ext cx="9298173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9058">
                  <a:extLst>
                    <a:ext uri="{9D8B030D-6E8A-4147-A177-3AD203B41FA5}">
                      <a16:colId xmlns:a16="http://schemas.microsoft.com/office/drawing/2014/main" val="80787905"/>
                    </a:ext>
                  </a:extLst>
                </a:gridCol>
                <a:gridCol w="3689497">
                  <a:extLst>
                    <a:ext uri="{9D8B030D-6E8A-4147-A177-3AD203B41FA5}">
                      <a16:colId xmlns:a16="http://schemas.microsoft.com/office/drawing/2014/main" val="2149935350"/>
                    </a:ext>
                  </a:extLst>
                </a:gridCol>
                <a:gridCol w="3859618">
                  <a:extLst>
                    <a:ext uri="{9D8B030D-6E8A-4147-A177-3AD203B41FA5}">
                      <a16:colId xmlns:a16="http://schemas.microsoft.com/office/drawing/2014/main" val="1836181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r-HR" sz="140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Niski </a:t>
                      </a:r>
                      <a:r>
                        <a:rPr lang="hr-HR" sz="14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rizk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(L</a:t>
                      </a:r>
                      <a:r>
                        <a:rPr lang="hr-HR" sz="14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</a:t>
                      </a:r>
                      <a:r>
                        <a:rPr lang="hr-HR" sz="14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 T&gt;40)</a:t>
                      </a:r>
                      <a:endParaRPr lang="hr-H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Srednji rizik (L</a:t>
                      </a:r>
                      <a:r>
                        <a:rPr lang="hr-HR" sz="14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</a:t>
                      </a:r>
                      <a:r>
                        <a:rPr lang="hr-HR" sz="14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10, T</a:t>
                      </a:r>
                      <a:r>
                        <a:rPr lang="hr-HR" sz="1400" u="sng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&lt;</a:t>
                      </a:r>
                      <a:r>
                        <a:rPr lang="hr-HR" sz="1400" u="non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40)</a:t>
                      </a:r>
                      <a:endParaRPr lang="hr-H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985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Konsolidacija I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ATRA 45 mg/M2 D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1-15, IDA 5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D1-4</a:t>
                      </a:r>
                      <a:endParaRPr lang="hr-H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ATRA 45 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1-15, IDA 7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D1-4</a:t>
                      </a:r>
                      <a:endParaRPr lang="hr-H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45695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Konsolidacija II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ATRA 45 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1-15, MTZ 10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D1-3</a:t>
                      </a:r>
                      <a:endParaRPr lang="hr-H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ATRA 45 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1-15, MTZ 10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D1-3</a:t>
                      </a:r>
                      <a:endParaRPr lang="hr-H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894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Konsolidacija III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ATRA 45 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1-15, IDA 12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</a:t>
                      </a:r>
                      <a:endParaRPr lang="hr-H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ATRA 45 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1-15, IDA 12 </a:t>
                      </a:r>
                      <a:r>
                        <a:rPr lang="hr-HR" sz="14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mg/m</a:t>
                      </a:r>
                      <a:r>
                        <a:rPr lang="hr-HR" sz="14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hr-HR" sz="1400" baseline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D1,2</a:t>
                      </a:r>
                      <a:endParaRPr lang="hr-HR" sz="14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3179319"/>
                  </a:ext>
                </a:extLst>
              </a:tr>
            </a:tbl>
          </a:graphicData>
        </a:graphic>
      </p:graphicFrame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3D06A155-CD21-47B9-BBCA-662504EFEF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6</a:t>
            </a:fld>
            <a:endParaRPr lang="hr-H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solidFill>
              <a:srgbClr val="4472C4"/>
            </a:solidFill>
            <a:round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280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Calibri"/>
              </a:rPr>
              <a:t>APL - bolesnici visokog rizika L&gt;10 dob 18-70 godina (II) </a:t>
            </a:r>
            <a:endParaRPr lang="sr-Latn-RS" sz="2800" strike="noStrike" spc="-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838080" y="1878725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b="1" u="sng" strike="noStrike" spc="-1" dirty="0">
                <a:solidFill>
                  <a:srgbClr val="000000"/>
                </a:solidFill>
                <a:ea typeface="Calibri"/>
              </a:rPr>
              <a:t>Indukcija</a:t>
            </a:r>
            <a:r>
              <a:rPr lang="sr-Latn-RS" b="1" strike="noStrike" spc="-1" dirty="0">
                <a:solidFill>
                  <a:srgbClr val="000000"/>
                </a:solidFill>
                <a:ea typeface="Calibri"/>
              </a:rPr>
              <a:t> </a:t>
            </a:r>
            <a:r>
              <a:rPr lang="sr-Latn-RS" b="0" strike="noStrike" spc="-1" dirty="0" err="1">
                <a:solidFill>
                  <a:srgbClr val="000000"/>
                </a:solidFill>
                <a:ea typeface="Calibri"/>
              </a:rPr>
              <a:t>ATRA+antraciklin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(AIDA) – prema protokolu PETHEMA/HOVON79</a:t>
            </a:r>
            <a:br>
              <a:rPr dirty="0"/>
            </a:b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ATRA* 45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dnevno podijeljeno u dvije doze +IDA 12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D2,4,6,8**</a:t>
            </a:r>
            <a:endParaRPr lang="sr-Latn-RS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b="1" u="sng" spc="-1" dirty="0">
                <a:solidFill>
                  <a:srgbClr val="000000"/>
                </a:solidFill>
                <a:ea typeface="Calibri"/>
              </a:rPr>
              <a:t>Konsolidacija</a:t>
            </a:r>
            <a:r>
              <a:rPr lang="sr-Latn-RS" b="1" spc="-1" dirty="0">
                <a:solidFill>
                  <a:srgbClr val="000000"/>
                </a:solidFill>
                <a:ea typeface="Calibri"/>
              </a:rPr>
              <a:t> </a:t>
            </a:r>
            <a:r>
              <a:rPr lang="sr-Latn-RS" spc="-1" dirty="0">
                <a:solidFill>
                  <a:srgbClr val="000000"/>
                </a:solidFill>
                <a:ea typeface="Calibri"/>
              </a:rPr>
              <a:t>3 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ciklusa – ATRA 45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/15 dana, uz </a:t>
            </a:r>
            <a:r>
              <a:rPr lang="sr-Latn-RS" b="0" strike="noStrike" spc="-1" dirty="0" err="1">
                <a:solidFill>
                  <a:srgbClr val="000000"/>
                </a:solidFill>
                <a:ea typeface="Calibri"/>
              </a:rPr>
              <a:t>antraciklin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</a:t>
            </a:r>
            <a:r>
              <a:rPr lang="sr-Latn-RS" b="0" u="sng" strike="noStrike" spc="-1" dirty="0">
                <a:solidFill>
                  <a:srgbClr val="000000"/>
                </a:solidFill>
                <a:uFillTx/>
                <a:ea typeface="Calibri"/>
              </a:rPr>
              <a:t>+</a:t>
            </a:r>
            <a:r>
              <a:rPr lang="sr-Latn-RS" b="0" strike="noStrike" spc="-1" dirty="0" err="1">
                <a:solidFill>
                  <a:srgbClr val="000000"/>
                </a:solidFill>
                <a:ea typeface="Calibri"/>
              </a:rPr>
              <a:t>citarabin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</a:t>
            </a:r>
          </a:p>
          <a:p>
            <a:pPr marL="457560" lvl="1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</a:pP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1. konsolidacija: idarubicin 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D1-4, citarabin 1000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 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D1-4; </a:t>
            </a:r>
          </a:p>
          <a:p>
            <a:pPr marL="457560" lvl="1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</a:pP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2. konsolidacija: mitoksantron 10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D1-5; </a:t>
            </a:r>
          </a:p>
          <a:p>
            <a:pPr marL="457560" lvl="1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</a:pP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3. konsolidacija: idarubicin 12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D1, citarabin 150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/8 h D1-4</a:t>
            </a:r>
            <a:endParaRPr lang="sr-Latn-RS" b="0" strike="noStrike" spc="-1" dirty="0">
              <a:solidFill>
                <a:srgbClr val="000000"/>
              </a:solidFill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  <a:buFont typeface="Symbol"/>
              <a:buChar char=""/>
            </a:pPr>
            <a:r>
              <a:rPr lang="sr-Latn-RS" b="1" u="sng" spc="-1" dirty="0">
                <a:solidFill>
                  <a:srgbClr val="000000"/>
                </a:solidFill>
                <a:ea typeface="Calibri"/>
              </a:rPr>
              <a:t>O</a:t>
            </a:r>
            <a:r>
              <a:rPr lang="sr-Latn-RS" b="1" u="sng" strike="noStrike" spc="-1" dirty="0">
                <a:solidFill>
                  <a:srgbClr val="000000"/>
                </a:solidFill>
                <a:ea typeface="Calibri"/>
              </a:rPr>
              <a:t>državanje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</a:t>
            </a:r>
            <a:r>
              <a:rPr lang="sr-Latn-RS" spc="-1" dirty="0">
                <a:solidFill>
                  <a:srgbClr val="000000"/>
                </a:solidFill>
                <a:ea typeface="Calibri"/>
              </a:rPr>
              <a:t>2 godine -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ATRA 45 mg/m²/d 15 dana (svaka 3 </a:t>
            </a:r>
            <a:r>
              <a:rPr lang="sr-Latn-RS" b="0" strike="noStrike" spc="-1" dirty="0" err="1">
                <a:solidFill>
                  <a:srgbClr val="000000"/>
                </a:solidFill>
                <a:ea typeface="Calibri"/>
              </a:rPr>
              <a:t>mjeseca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); nakon </a:t>
            </a:r>
            <a:r>
              <a:rPr lang="sr-Latn-RS" b="0" strike="noStrike" spc="-1" dirty="0" err="1">
                <a:solidFill>
                  <a:srgbClr val="000000"/>
                </a:solidFill>
                <a:ea typeface="Calibri"/>
              </a:rPr>
              <a:t>ATRAe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 metotreksat 15 mg/ m²/d (tjedno), 6-mercaptopurin 50 mg/m²/d </a:t>
            </a:r>
          </a:p>
          <a:p>
            <a:pPr marL="36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</a:pPr>
            <a:endParaRPr lang="sr-Latn-RS" spc="-1" dirty="0">
              <a:solidFill>
                <a:srgbClr val="000000"/>
              </a:solidFill>
            </a:endParaRPr>
          </a:p>
          <a:p>
            <a:pPr marL="360">
              <a:lnSpc>
                <a:spcPct val="107000"/>
              </a:lnSpc>
              <a:spcBef>
                <a:spcPts val="1001"/>
              </a:spcBef>
              <a:spcAft>
                <a:spcPts val="799"/>
              </a:spcAft>
              <a:buClr>
                <a:srgbClr val="000000"/>
              </a:buClr>
            </a:pPr>
            <a:r>
              <a:rPr lang="sr-Latn-RS" strike="noStrike" spc="-1" dirty="0">
                <a:solidFill>
                  <a:srgbClr val="000000"/>
                </a:solidFill>
                <a:ea typeface="Calibri"/>
              </a:rPr>
              <a:t>*Bolesnici &lt;20 godina ATRA dnevna doza 25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b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</a:br>
            <a:r>
              <a:rPr lang="sr-Latn-RS" spc="-1" dirty="0">
                <a:solidFill>
                  <a:srgbClr val="000000"/>
                </a:solidFill>
                <a:ea typeface="Calibri"/>
              </a:rPr>
              <a:t>**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Citološka punkcija KS 28. dan (morfologija) – ponavljati 1xtjedno do remisije</a:t>
            </a:r>
            <a:endParaRPr lang="sr-Latn-RS" strike="noStrike" spc="-1" dirty="0">
              <a:solidFill>
                <a:srgbClr val="000000"/>
              </a:solidFill>
              <a:ea typeface="Calibri"/>
            </a:endParaRPr>
          </a:p>
        </p:txBody>
      </p:sp>
      <p:sp>
        <p:nvSpPr>
          <p:cNvPr id="95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55078D9-1490-45BB-91A1-0A2925C64BF0}" type="slidenum">
              <a:rPr lang="hr-HR" sz="1200" b="0" strike="noStrike" spc="-1">
                <a:solidFill>
                  <a:srgbClr val="8B8B8B"/>
                </a:solidFill>
                <a:latin typeface="Calibri"/>
              </a:rPr>
              <a:t>7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34838BE7-2DF7-4F95-F590-EECB8CDD1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7</a:t>
            </a:fld>
            <a:endParaRPr lang="hr-H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99EF35-1413-6CC1-AD02-65B19E4617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>
            <a:extLst>
              <a:ext uri="{FF2B5EF4-FFF2-40B4-BE49-F238E27FC236}">
                <a16:creationId xmlns:a16="http://schemas.microsoft.com/office/drawing/2014/main" id="{BBDD0A76-2ED0-1CBE-627F-3F87579D4995}"/>
              </a:ext>
            </a:extLst>
          </p:cNvPr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solidFill>
              <a:schemeClr val="tx2">
                <a:lumMod val="75000"/>
                <a:lumOff val="25000"/>
              </a:schemeClr>
            </a:solidFill>
            <a:round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2800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  <a:ea typeface="Calibri"/>
              </a:rPr>
              <a:t>APL - bolesnici visokog rizika L&gt;10 (I.) dob 18-70 godina</a:t>
            </a:r>
            <a:endParaRPr lang="sr-Latn-RS" sz="2800" strike="noStrike" spc="-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4" name="TextShape 2">
            <a:extLst>
              <a:ext uri="{FF2B5EF4-FFF2-40B4-BE49-F238E27FC236}">
                <a16:creationId xmlns:a16="http://schemas.microsoft.com/office/drawing/2014/main" id="{2EB76D6F-83CF-2650-95FF-A0B56D90A071}"/>
              </a:ext>
            </a:extLst>
          </p:cNvPr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b="1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Shema APOLLO –</a:t>
            </a:r>
            <a:r>
              <a:rPr lang="sr-Latn-RS" b="1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</a:t>
            </a:r>
            <a:r>
              <a:rPr lang="sr-Latn-RS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studija u tijeku, prelim. rezultati EHA24</a:t>
            </a:r>
            <a:endParaRPr lang="sr-Latn-RS" b="1" strike="noStrike" spc="-1" dirty="0">
              <a:solidFill>
                <a:srgbClr val="000000"/>
              </a:solidFill>
              <a:ea typeface="Calibri"/>
              <a:cs typeface="Calibri" panose="020F0502020204030204" pitchFamily="34" charset="0"/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b="1" u="sng" spc="-1" dirty="0">
                <a:solidFill>
                  <a:srgbClr val="000000"/>
                </a:solidFill>
                <a:cs typeface="Calibri" panose="020F0502020204030204" pitchFamily="34" charset="0"/>
              </a:rPr>
              <a:t>Indukcija IDA+ATRA+ATO*</a:t>
            </a:r>
            <a:br>
              <a:rPr u="sng" dirty="0">
                <a:cs typeface="Calibri" panose="020F0502020204030204" pitchFamily="34" charset="0"/>
              </a:rPr>
            </a:br>
            <a:r>
              <a:rPr lang="sr-Latn-RS" b="1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IDA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12 mg/m2 iv/20’ D1,3 + </a:t>
            </a:r>
            <a:r>
              <a:rPr lang="sr-Latn-RS" b="1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ATRA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45 mg/m2** D1-28 (max D60) + </a:t>
            </a:r>
            <a:r>
              <a:rPr lang="sr-Latn-RS" b="1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ATO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0.15 mg iv/2h D5-28 (max D60</a:t>
            </a:r>
            <a:r>
              <a:rPr lang="sr-Latn-RS" spc="-1" baseline="30000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§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)</a:t>
            </a: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r>
              <a:rPr lang="sr-Latn-RS" b="1" u="sng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Konsolidacija ATRA+ATO* 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treba započeti nakon hematološkog oporavka i čine je četiri 8-tjedna konsolidacijska ciklusa</a:t>
            </a:r>
            <a:br>
              <a:rPr lang="sr-Latn-RS" dirty="0">
                <a:cs typeface="Calibri" panose="020F0502020204030204" pitchFamily="34" charset="0"/>
              </a:rPr>
            </a:br>
            <a:r>
              <a:rPr lang="sr-Latn-RS" b="0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ATRA 45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 u dvije doze kroz 2 tjedna svaka 4 tjedna do ukupno 7 ciklusa, ATO 0.15 mg iv 5 dana u tjednu kroz 4 tjedna svakih 8 tjedana do ukupno 4 ciklusa</a:t>
            </a:r>
            <a:endParaRPr lang="sr-Latn-RS" b="0" strike="noStrike" spc="-1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endParaRPr lang="sr-Latn-RS" b="0" strike="noStrike" spc="-1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343080" indent="-34272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  <a:buFont typeface="Symbol"/>
              <a:buChar char=""/>
            </a:pPr>
            <a:endParaRPr lang="sr-Latn-RS" spc="-1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360">
              <a:lnSpc>
                <a:spcPct val="107000"/>
              </a:lnSpc>
              <a:spcBef>
                <a:spcPts val="1001"/>
              </a:spcBef>
              <a:buClr>
                <a:srgbClr val="000000"/>
              </a:buClr>
            </a:pPr>
            <a:r>
              <a:rPr lang="sr-Latn-RS" b="0" strike="noStrike" spc="-1" dirty="0">
                <a:solidFill>
                  <a:srgbClr val="000000"/>
                </a:solidFill>
                <a:cs typeface="Calibri" panose="020F0502020204030204" pitchFamily="34" charset="0"/>
              </a:rPr>
              <a:t>*ATO nije na listi EMA/HZZO za ovu indikaciju</a:t>
            </a:r>
            <a:br>
              <a:rPr lang="sr-Latn-RS" b="0" strike="noStrike" spc="-1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sr-Latn-RS" b="0" strike="noStrike" spc="-1" dirty="0">
                <a:solidFill>
                  <a:srgbClr val="000000"/>
                </a:solidFill>
                <a:cs typeface="Calibri" panose="020F0502020204030204" pitchFamily="34" charset="0"/>
              </a:rPr>
              <a:t>**</a:t>
            </a:r>
            <a:r>
              <a:rPr lang="sr-Latn-RS" strike="noStrike" spc="-1" dirty="0">
                <a:solidFill>
                  <a:srgbClr val="000000"/>
                </a:solidFill>
                <a:ea typeface="Calibri"/>
              </a:rPr>
              <a:t> Bolesnici &lt;20 godina ATRA dnevna doza 25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br>
              <a:rPr lang="sr-Latn-RS" b="0" strike="noStrike" spc="-1" dirty="0">
                <a:solidFill>
                  <a:srgbClr val="000000"/>
                </a:solidFill>
                <a:cs typeface="Calibri" panose="020F0502020204030204" pitchFamily="34" charset="0"/>
              </a:rPr>
            </a:br>
            <a:r>
              <a:rPr lang="sr-Latn-RS" spc="-1" baseline="30000" dirty="0">
                <a:solidFill>
                  <a:srgbClr val="000000"/>
                </a:solidFill>
                <a:ea typeface="Calibri"/>
                <a:cs typeface="Calibri" panose="020F0502020204030204" pitchFamily="34" charset="0"/>
              </a:rPr>
              <a:t>§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Citološka punkcija KS 28-35. dan (morfologija) – ponavljati 1xtjedno do remisije</a:t>
            </a:r>
            <a:endParaRPr lang="sr-Latn-RS" b="0" strike="noStrike" spc="-1" dirty="0">
              <a:solidFill>
                <a:srgbClr val="000000"/>
              </a:solidFill>
              <a:cs typeface="Calibri" panose="020F0502020204030204" pitchFamily="34" charset="0"/>
            </a:endParaRPr>
          </a:p>
        </p:txBody>
      </p:sp>
      <p:sp>
        <p:nvSpPr>
          <p:cNvPr id="95" name="TextShape 3">
            <a:extLst>
              <a:ext uri="{FF2B5EF4-FFF2-40B4-BE49-F238E27FC236}">
                <a16:creationId xmlns:a16="http://schemas.microsoft.com/office/drawing/2014/main" id="{9F73B0CA-2D3F-61DC-5D38-ECB98262177B}"/>
              </a:ext>
            </a:extLst>
          </p:cNvPr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555078D9-1490-45BB-91A1-0A2925C64BF0}" type="slidenum">
              <a:rPr lang="hr-HR" sz="1200" b="0" strike="noStrike" spc="-1">
                <a:solidFill>
                  <a:srgbClr val="8B8B8B"/>
                </a:solidFill>
                <a:latin typeface="Calibri"/>
              </a:rPr>
              <a:t>8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EF3F71DD-F3DE-49D7-6C6D-46A0DF7FE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8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71684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838080" y="365040"/>
            <a:ext cx="10515240" cy="1325160"/>
          </a:xfrm>
          <a:prstGeom prst="rect">
            <a:avLst/>
          </a:prstGeom>
          <a:noFill/>
          <a:ln w="9360">
            <a:solidFill>
              <a:schemeClr val="tx2">
                <a:lumMod val="75000"/>
                <a:lumOff val="25000"/>
              </a:schemeClr>
            </a:solidFill>
            <a:round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sr-Latn-RS" sz="2800" spc="-1" dirty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rPr>
              <a:t>Stariji bolesnici i bolesnici s komorbiditetima</a:t>
            </a:r>
            <a:endParaRPr lang="sr-Latn-RS" sz="2800" strike="noStrike" spc="-1" dirty="0">
              <a:solidFill>
                <a:schemeClr val="tx2">
                  <a:lumMod val="75000"/>
                  <a:lumOff val="25000"/>
                </a:schemeClr>
              </a:solidFill>
              <a:latin typeface="+mj-lt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838080" y="1825560"/>
            <a:ext cx="10515240" cy="435096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sr-Latn-RS" b="1" strike="noStrike" spc="-1" dirty="0">
                <a:solidFill>
                  <a:schemeClr val="tx2">
                    <a:lumMod val="75000"/>
                    <a:lumOff val="25000"/>
                  </a:schemeClr>
                </a:solidFill>
                <a:ea typeface="Calibri"/>
              </a:rPr>
              <a:t>Stariji bolesnici 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(&gt;60-70 g)</a:t>
            </a:r>
          </a:p>
          <a:p>
            <a:pPr marL="685800" lvl="1" indent="-228240">
              <a:lnSpc>
                <a:spcPct val="90000"/>
              </a:lnSpc>
              <a:spcBef>
                <a:spcPts val="600"/>
              </a:spcBef>
              <a:buClr>
                <a:srgbClr val="000000"/>
              </a:buClr>
              <a:buFont typeface="Arial"/>
              <a:buChar char="•"/>
            </a:pP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Terapija ovisno o kategoriji rizika i komorbiditetima</a:t>
            </a:r>
          </a:p>
          <a:p>
            <a:pPr marL="685800" lvl="1" indent="-22824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sr-Latn-RS" spc="-1" dirty="0">
                <a:solidFill>
                  <a:srgbClr val="000000"/>
                </a:solidFill>
              </a:rPr>
              <a:t>Kod liječenja s ATRA u kombinaciji s antraciklinima – prilagodbe doze:</a:t>
            </a:r>
          </a:p>
          <a:p>
            <a:pPr marL="1143000" lvl="2" indent="-24765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U indukciji ATRA 45 mg/m</a:t>
            </a:r>
            <a:r>
              <a:rPr lang="sr-Latn-RS" b="0" strike="noStrike" spc="-1" baseline="30000" dirty="0">
                <a:solidFill>
                  <a:srgbClr val="000000"/>
                </a:solidFill>
                <a:ea typeface="Calibri"/>
              </a:rPr>
              <a:t>2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+ idarubicin 12 mg/m2 D2,4,6; do remisije (&gt;70 g.)*</a:t>
            </a:r>
            <a:endParaRPr lang="sr-Latn-RS" b="0" strike="noStrike" spc="-1" dirty="0">
              <a:solidFill>
                <a:srgbClr val="000000"/>
              </a:solidFill>
            </a:endParaRPr>
          </a:p>
          <a:p>
            <a:pPr marL="1143000" lvl="2" indent="-247650">
              <a:lnSpc>
                <a:spcPct val="90000"/>
              </a:lnSpc>
              <a:buClr>
                <a:srgbClr val="000000"/>
              </a:buClr>
              <a:buFont typeface="Arial"/>
              <a:buChar char="•"/>
            </a:pPr>
            <a:r>
              <a:rPr lang="sr-Latn-RS" spc="-1" dirty="0">
                <a:solidFill>
                  <a:srgbClr val="000000"/>
                </a:solidFill>
                <a:ea typeface="Calibri"/>
              </a:rPr>
              <a:t>B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olesnici visokog rizika </a:t>
            </a:r>
            <a:r>
              <a:rPr lang="sr-Latn-RS" b="0" u="sng" strike="noStrike" spc="-1" dirty="0">
                <a:solidFill>
                  <a:srgbClr val="000000"/>
                </a:solidFill>
                <a:uFillTx/>
                <a:ea typeface="Calibri"/>
              </a:rPr>
              <a:t>&gt;</a:t>
            </a:r>
            <a:r>
              <a:rPr lang="sr-Latn-RS" b="0" strike="noStrike" spc="-1" dirty="0">
                <a:solidFill>
                  <a:srgbClr val="000000"/>
                </a:solidFill>
                <a:ea typeface="Calibri"/>
              </a:rPr>
              <a:t>60 g: konsolidacije kao niski rizik s nižim vrijednostima trombocita</a:t>
            </a:r>
            <a:endParaRPr lang="sr-Latn-RS" spc="-1" dirty="0">
              <a:solidFill>
                <a:srgbClr val="000000"/>
              </a:solidFill>
            </a:endParaRPr>
          </a:p>
          <a:p>
            <a:pPr marL="228600" indent="-22824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/>
              <a:buChar char="•"/>
            </a:pPr>
            <a:r>
              <a:rPr lang="sr-Latn-RS" b="1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Bolesnici s teškim komorbiditetima koji</a:t>
            </a:r>
            <a:r>
              <a:rPr lang="sr-Latn-RS" b="1" spc="-1" dirty="0">
                <a:solidFill>
                  <a:srgbClr val="000000"/>
                </a:solidFill>
              </a:rPr>
              <a:t> </a:t>
            </a:r>
            <a:r>
              <a:rPr lang="sr-Latn-RS" b="1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ne mogu primiti </a:t>
            </a:r>
            <a:r>
              <a:rPr lang="sr-Latn-RS" b="1" spc="-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kemoterapiju</a:t>
            </a:r>
            <a:r>
              <a:rPr lang="sr-Latn-RS" b="1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sr-Latn-RS" b="1" spc="-1" dirty="0" err="1">
                <a:solidFill>
                  <a:schemeClr val="tx2">
                    <a:lumMod val="75000"/>
                    <a:lumOff val="25000"/>
                  </a:schemeClr>
                </a:solidFill>
              </a:rPr>
              <a:t>antraciklinima</a:t>
            </a:r>
            <a:r>
              <a:rPr lang="sr-Latn-RS" b="1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 </a:t>
            </a:r>
            <a:r>
              <a:rPr lang="sr-Latn-RS" spc="-1" dirty="0">
                <a:solidFill>
                  <a:srgbClr val="000000"/>
                </a:solidFill>
              </a:rPr>
              <a:t>trebaju primiti terapiju na bazi ATO</a:t>
            </a:r>
          </a:p>
          <a:p>
            <a:pPr marL="228600" indent="-228240">
              <a:lnSpc>
                <a:spcPct val="90000"/>
              </a:lnSpc>
              <a:spcBef>
                <a:spcPts val="1000"/>
              </a:spcBef>
              <a:buClr>
                <a:srgbClr val="000000"/>
              </a:buClr>
              <a:buFont typeface="Arial"/>
              <a:buChar char="•"/>
            </a:pPr>
            <a:r>
              <a:rPr lang="sr-Latn-RS" b="1" spc="-1" dirty="0">
                <a:solidFill>
                  <a:schemeClr val="tx2">
                    <a:lumMod val="75000"/>
                    <a:lumOff val="25000"/>
                  </a:schemeClr>
                </a:solidFill>
              </a:rPr>
              <a:t>Srčani bolesnici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Niska EF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r-HR" sz="1600" dirty="0"/>
              <a:t>ATRA-ATO-GO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hr-HR" dirty="0"/>
              <a:t>Produljeni </a:t>
            </a:r>
            <a:r>
              <a:rPr lang="hr-HR" dirty="0" err="1"/>
              <a:t>QTc</a:t>
            </a:r>
            <a:endParaRPr lang="hr-HR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r-HR" sz="1600" dirty="0"/>
              <a:t>ATRA-GO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r-HR" sz="1600" dirty="0"/>
              <a:t>ATRA-DNR-ARAC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hr-HR" sz="1600" dirty="0"/>
              <a:t>ATRA-IDA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hr-HR" sz="1600" dirty="0"/>
          </a:p>
          <a:p>
            <a:r>
              <a:rPr lang="sr-Latn-RS" sz="1600" spc="-1" dirty="0">
                <a:solidFill>
                  <a:srgbClr val="000000"/>
                </a:solidFill>
                <a:ea typeface="Calibri"/>
              </a:rPr>
              <a:t>*</a:t>
            </a:r>
            <a:r>
              <a:rPr lang="sr-Latn-RS" sz="1600" b="0" strike="noStrike" spc="-1" dirty="0">
                <a:solidFill>
                  <a:srgbClr val="000000"/>
                </a:solidFill>
                <a:ea typeface="Calibri"/>
              </a:rPr>
              <a:t>Citološka punkcija KS 28. dan (morfologija) – ponavljati 1xtjedno do remisije</a:t>
            </a:r>
            <a:endParaRPr lang="hr-HR" sz="1600" dirty="0"/>
          </a:p>
        </p:txBody>
      </p:sp>
      <p:sp>
        <p:nvSpPr>
          <p:cNvPr id="98" name="TextShape 3"/>
          <p:cNvSpPr txBox="1"/>
          <p:nvPr/>
        </p:nvSpPr>
        <p:spPr>
          <a:xfrm>
            <a:off x="8610480" y="6356520"/>
            <a:ext cx="2742840" cy="36468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9AD42B81-D1B4-49EB-B68C-43589D81F253}" type="slidenum">
              <a:rPr lang="hr-HR" sz="1200" b="0" strike="noStrike" spc="-1">
                <a:solidFill>
                  <a:srgbClr val="8B8B8B"/>
                </a:solidFill>
                <a:latin typeface="Calibri"/>
              </a:rPr>
              <a:t>9</a:t>
            </a:fld>
            <a:endParaRPr lang="hr-HR" sz="1200" b="0" strike="noStrike" spc="-1">
              <a:latin typeface="Times New Roman"/>
            </a:endParaRPr>
          </a:p>
        </p:txBody>
      </p:sp>
      <p:sp>
        <p:nvSpPr>
          <p:cNvPr id="2" name="Rezervirano mjesto broja slajda 1">
            <a:extLst>
              <a:ext uri="{FF2B5EF4-FFF2-40B4-BE49-F238E27FC236}">
                <a16:creationId xmlns:a16="http://schemas.microsoft.com/office/drawing/2014/main" id="{170D09C2-5772-347C-12FB-37DFDD8BE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61A3F9-F782-43F7-AFAA-78911AD1AFE3}" type="slidenum">
              <a:rPr lang="hr-HR" smtClean="0"/>
              <a:t>9</a:t>
            </a:fld>
            <a:endParaRPr lang="hr-H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20327</TotalTime>
  <Words>2625</Words>
  <Application>Microsoft Office PowerPoint</Application>
  <PresentationFormat>Widescreen</PresentationFormat>
  <Paragraphs>200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Aptos</vt:lpstr>
      <vt:lpstr>Aptos Display</vt:lpstr>
      <vt:lpstr>Arial</vt:lpstr>
      <vt:lpstr>Calibri</vt:lpstr>
      <vt:lpstr>Symbol</vt:lpstr>
      <vt:lpstr>Times New Roman</vt:lpstr>
      <vt:lpstr>Tema sustava Office</vt:lpstr>
      <vt:lpstr> KROHEM  Radna skupina za akutne leukemije  Smjernice za liječenje akutne promijelocitne leukemije</vt:lpstr>
      <vt:lpstr>Sadržaj </vt:lpstr>
      <vt:lpstr>Dijagnoza akutne promijelocitne leukemije (APL)  i stratifikacija rizika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Profilaksa CNS-a</vt:lpstr>
      <vt:lpstr>Postupak po završetku liječenja</vt:lpstr>
      <vt:lpstr>II. Linija liječenja (I) – molekularni relaps, perzistirajući PCR+, hematološki relaps</vt:lpstr>
      <vt:lpstr>II. Linija liječenja (II) – CNS relaps</vt:lpstr>
      <vt:lpstr>PowerPoint Presentation</vt:lpstr>
      <vt:lpstr>Diferencijacijski sindrom (DS) uz terapiju ATRA ili ATO</vt:lpstr>
      <vt:lpstr>APL - molekularne varijante</vt:lpstr>
      <vt:lpstr>Literatura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Mirta Mikulić</dc:creator>
  <cp:lastModifiedBy>Robi</cp:lastModifiedBy>
  <cp:revision>98</cp:revision>
  <dcterms:created xsi:type="dcterms:W3CDTF">2024-08-16T11:02:47Z</dcterms:created>
  <dcterms:modified xsi:type="dcterms:W3CDTF">2025-02-06T11:09:41Z</dcterms:modified>
</cp:coreProperties>
</file>